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79" r:id="rId7"/>
    <p:sldId id="277" r:id="rId8"/>
    <p:sldId id="278" r:id="rId9"/>
    <p:sldId id="286" r:id="rId10"/>
    <p:sldId id="273" r:id="rId11"/>
    <p:sldId id="274" r:id="rId12"/>
    <p:sldId id="281" r:id="rId13"/>
    <p:sldId id="264" r:id="rId14"/>
    <p:sldId id="280" r:id="rId15"/>
    <p:sldId id="268" r:id="rId16"/>
    <p:sldId id="269" r:id="rId17"/>
    <p:sldId id="272" r:id="rId18"/>
    <p:sldId id="275" r:id="rId19"/>
    <p:sldId id="285" r:id="rId20"/>
    <p:sldId id="282" r:id="rId21"/>
    <p:sldId id="283" r:id="rId22"/>
    <p:sldId id="284" r:id="rId23"/>
    <p:sldId id="270" r:id="rId24"/>
    <p:sldId id="271" r:id="rId25"/>
    <p:sldId id="265" r:id="rId26"/>
    <p:sldId id="266"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F5870-3FE9-4FFB-B251-48442AD4221A}" v="31" dt="2025-05-28T16:35:22.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DCEE9-6F85-4F41-AB73-301EC0F0B3F5}"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C85EA-CF58-4D31-80F5-DC4F405A0C9E}" type="slidenum">
              <a:rPr lang="en-US" smtClean="0"/>
              <a:t>‹#›</a:t>
            </a:fld>
            <a:endParaRPr lang="en-US"/>
          </a:p>
        </p:txBody>
      </p:sp>
    </p:spTree>
    <p:extLst>
      <p:ext uri="{BB962C8B-B14F-4D97-AF65-F5344CB8AC3E}">
        <p14:creationId xmlns:p14="http://schemas.microsoft.com/office/powerpoint/2010/main" val="7329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9C85EA-CF58-4D31-80F5-DC4F405A0C9E}" type="slidenum">
              <a:rPr lang="en-US" smtClean="0"/>
              <a:t>3</a:t>
            </a:fld>
            <a:endParaRPr lang="en-US"/>
          </a:p>
        </p:txBody>
      </p:sp>
    </p:spTree>
    <p:extLst>
      <p:ext uri="{BB962C8B-B14F-4D97-AF65-F5344CB8AC3E}">
        <p14:creationId xmlns:p14="http://schemas.microsoft.com/office/powerpoint/2010/main" val="247002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B885C-9B1A-0C85-35F0-A470C0B2F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49FEF-6308-6ADA-BF5E-525BD2D9A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97FD42-BB77-987E-FD04-1D1D02DE17DC}"/>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5" name="Footer Placeholder 4">
            <a:extLst>
              <a:ext uri="{FF2B5EF4-FFF2-40B4-BE49-F238E27FC236}">
                <a16:creationId xmlns:a16="http://schemas.microsoft.com/office/drawing/2014/main" id="{3F79011B-5F71-4D68-233B-F9BEBDD6A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0C1F8-7FF2-3A04-116D-2D0329C4648C}"/>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44728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0475-9E25-7D65-E0F7-09C517623B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FDD49-E4CD-B69F-D4C1-881C5CDEA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52D-265C-DD4E-754A-2E8AD73CFA42}"/>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5" name="Footer Placeholder 4">
            <a:extLst>
              <a:ext uri="{FF2B5EF4-FFF2-40B4-BE49-F238E27FC236}">
                <a16:creationId xmlns:a16="http://schemas.microsoft.com/office/drawing/2014/main" id="{8FB227EA-C805-8A0E-3FA9-8FD8BD331E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6C92B-1421-B5A3-AE72-7668B240D0D0}"/>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160820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BD635-00DF-E6E7-C4C0-AF3F66AB62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CE6158-5764-85D0-7353-247CA3879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CDE4A-11E2-79F5-611C-0B59253A5A48}"/>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5" name="Footer Placeholder 4">
            <a:extLst>
              <a:ext uri="{FF2B5EF4-FFF2-40B4-BE49-F238E27FC236}">
                <a16:creationId xmlns:a16="http://schemas.microsoft.com/office/drawing/2014/main" id="{33224B23-E177-4597-D095-E10E35955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3356D-2DCA-E38D-DCD0-32FE299EC98E}"/>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208506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2A95-2113-0C52-B91F-7B4328102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2685-0512-8FFB-1004-9494A8997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56CFF-F19F-55C6-5512-0F436400D285}"/>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5" name="Footer Placeholder 4">
            <a:extLst>
              <a:ext uri="{FF2B5EF4-FFF2-40B4-BE49-F238E27FC236}">
                <a16:creationId xmlns:a16="http://schemas.microsoft.com/office/drawing/2014/main" id="{F9E5A057-69B1-BDE0-9B70-FAFA4B95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1B839-65C8-36E5-F69A-881B23323498}"/>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958124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6542-C115-9A5F-6B54-EBD288A3B1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0FF0C8-DF7B-F577-46A2-B16F6F1ADF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6DB3E-D215-D0A4-968F-02927B812B3A}"/>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5" name="Footer Placeholder 4">
            <a:extLst>
              <a:ext uri="{FF2B5EF4-FFF2-40B4-BE49-F238E27FC236}">
                <a16:creationId xmlns:a16="http://schemas.microsoft.com/office/drawing/2014/main" id="{7F0BAF47-4C94-BD88-D6B0-C9CB6C620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1C88E-7238-689E-25F1-B9F46DE9C73C}"/>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429377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A614-CEAE-8E19-3036-444D81FAE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5BAF7-2A6F-1D49-BF74-9D7BB18818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67FEB-B697-B010-8FAE-BCDD43933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F158A4-2C58-F658-1F3D-B3CAF6C00DB5}"/>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6" name="Footer Placeholder 5">
            <a:extLst>
              <a:ext uri="{FF2B5EF4-FFF2-40B4-BE49-F238E27FC236}">
                <a16:creationId xmlns:a16="http://schemas.microsoft.com/office/drawing/2014/main" id="{6FA4F6DC-E3DC-7EA6-1ED5-8E1E16DAF8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CA649D-3FA3-746C-08A1-00D8A7B462BC}"/>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237404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F88DF-7FA0-2BF0-7D8D-73C0DDC1EE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80595E-2505-95A2-7E60-1B7A24907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E813C-547A-7CF7-780A-E1F6EF5FC6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2ADE3-7442-8B7C-8F4B-7F0F69FA25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402D61-3F18-C75C-90E7-FBF425786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AF07CB-714C-1363-A07D-98D78B30637A}"/>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8" name="Footer Placeholder 7">
            <a:extLst>
              <a:ext uri="{FF2B5EF4-FFF2-40B4-BE49-F238E27FC236}">
                <a16:creationId xmlns:a16="http://schemas.microsoft.com/office/drawing/2014/main" id="{2B510376-D3FC-D3C2-B42A-B267C9411D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805F4-28B6-F80A-3525-10C1F33ADD7C}"/>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327101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CA91-EAC2-D35B-9848-21E7E31779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0610B7-3023-8827-AFDA-F8FCE2E68962}"/>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4" name="Footer Placeholder 3">
            <a:extLst>
              <a:ext uri="{FF2B5EF4-FFF2-40B4-BE49-F238E27FC236}">
                <a16:creationId xmlns:a16="http://schemas.microsoft.com/office/drawing/2014/main" id="{C5DE1D62-7B50-9645-8CA9-02543F62ED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42D02-6260-9DDC-29F6-CFDF1F3E81E0}"/>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276711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4AF141-49A3-6F75-3CA7-4D57D2E97DEB}"/>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3" name="Footer Placeholder 2">
            <a:extLst>
              <a:ext uri="{FF2B5EF4-FFF2-40B4-BE49-F238E27FC236}">
                <a16:creationId xmlns:a16="http://schemas.microsoft.com/office/drawing/2014/main" id="{3DD34B9D-491C-989A-04B6-9C274EC906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E1B741-147D-9431-6FBC-05FD42E6048C}"/>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2116843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052E-2299-0AB5-276C-AB679D214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3FB4F3-4339-B3ED-1814-E4DDA7CB8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AFE980-B64A-211E-0EFA-5783B1D78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BD455-B51F-F191-D56A-B5C5ADF98BDD}"/>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6" name="Footer Placeholder 5">
            <a:extLst>
              <a:ext uri="{FF2B5EF4-FFF2-40B4-BE49-F238E27FC236}">
                <a16:creationId xmlns:a16="http://schemas.microsoft.com/office/drawing/2014/main" id="{1286B758-8826-20FA-2CA7-BA197F4B2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49B54-72E6-E2DA-B269-FD11E0331885}"/>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1044557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5ED4-E9EF-69FF-F879-18E805C3C7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F65C6E-9724-1AB9-67DB-D9EFD6A3F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050A584-E3A3-6F4E-EFB7-BA306FA4C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D0B86-4551-F01D-649B-0BE03990958E}"/>
              </a:ext>
            </a:extLst>
          </p:cNvPr>
          <p:cNvSpPr>
            <a:spLocks noGrp="1"/>
          </p:cNvSpPr>
          <p:nvPr>
            <p:ph type="dt" sz="half" idx="10"/>
          </p:nvPr>
        </p:nvSpPr>
        <p:spPr/>
        <p:txBody>
          <a:bodyPr/>
          <a:lstStyle/>
          <a:p>
            <a:fld id="{4C84BEC2-10F2-4FFE-9652-ABA349A3E9EC}" type="datetimeFigureOut">
              <a:rPr lang="en-US" smtClean="0"/>
              <a:t>5/29/2025</a:t>
            </a:fld>
            <a:endParaRPr lang="en-US"/>
          </a:p>
        </p:txBody>
      </p:sp>
      <p:sp>
        <p:nvSpPr>
          <p:cNvPr id="6" name="Footer Placeholder 5">
            <a:extLst>
              <a:ext uri="{FF2B5EF4-FFF2-40B4-BE49-F238E27FC236}">
                <a16:creationId xmlns:a16="http://schemas.microsoft.com/office/drawing/2014/main" id="{72ED3EAF-0BDD-F9C8-77F6-76ADA697C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2B082-485C-6F85-795D-ED7A3359F71A}"/>
              </a:ext>
            </a:extLst>
          </p:cNvPr>
          <p:cNvSpPr>
            <a:spLocks noGrp="1"/>
          </p:cNvSpPr>
          <p:nvPr>
            <p:ph type="sldNum" sz="quarter" idx="12"/>
          </p:nvPr>
        </p:nvSpPr>
        <p:spPr/>
        <p:txBody>
          <a:bodyPr/>
          <a:lstStyle/>
          <a:p>
            <a:fld id="{C8B3EB34-AEBF-4F86-BF9F-A6927A689E79}" type="slidenum">
              <a:rPr lang="en-US" smtClean="0"/>
              <a:t>‹#›</a:t>
            </a:fld>
            <a:endParaRPr lang="en-US"/>
          </a:p>
        </p:txBody>
      </p:sp>
    </p:spTree>
    <p:extLst>
      <p:ext uri="{BB962C8B-B14F-4D97-AF65-F5344CB8AC3E}">
        <p14:creationId xmlns:p14="http://schemas.microsoft.com/office/powerpoint/2010/main" val="3085558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05C2DC-054B-5F8D-116F-B9A85B1068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44C239-D46E-23B2-EB59-E8CC864C40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21FCF-1A91-1F7D-7EA6-80E47D64C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4BEC2-10F2-4FFE-9652-ABA349A3E9EC}" type="datetimeFigureOut">
              <a:rPr lang="en-US" smtClean="0"/>
              <a:t>5/29/2025</a:t>
            </a:fld>
            <a:endParaRPr lang="en-US"/>
          </a:p>
        </p:txBody>
      </p:sp>
      <p:sp>
        <p:nvSpPr>
          <p:cNvPr id="5" name="Footer Placeholder 4">
            <a:extLst>
              <a:ext uri="{FF2B5EF4-FFF2-40B4-BE49-F238E27FC236}">
                <a16:creationId xmlns:a16="http://schemas.microsoft.com/office/drawing/2014/main" id="{49281D02-2220-6E11-6748-E0FE36933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F82D42-AD5B-2223-EFA4-E778B0264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3EB34-AEBF-4F86-BF9F-A6927A689E79}" type="slidenum">
              <a:rPr lang="en-US" smtClean="0"/>
              <a:t>‹#›</a:t>
            </a:fld>
            <a:endParaRPr lang="en-US"/>
          </a:p>
        </p:txBody>
      </p:sp>
    </p:spTree>
    <p:extLst>
      <p:ext uri="{BB962C8B-B14F-4D97-AF65-F5344CB8AC3E}">
        <p14:creationId xmlns:p14="http://schemas.microsoft.com/office/powerpoint/2010/main" val="3880141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1">
            <a:extLst>
              <a:ext uri="{FF2B5EF4-FFF2-40B4-BE49-F238E27FC236}">
                <a16:creationId xmlns:a16="http://schemas.microsoft.com/office/drawing/2014/main" id="{B3B39D78-962A-40BD-A140-45AC22225A7F}"/>
              </a:ext>
            </a:extLst>
          </p:cNvPr>
          <p:cNvSpPr txBox="1"/>
          <p:nvPr/>
        </p:nvSpPr>
        <p:spPr>
          <a:xfrm>
            <a:off x="2755206" y="407568"/>
            <a:ext cx="6683176"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accent2"/>
                </a:solidFill>
                <a:latin typeface="Times New Roman" panose="02020603050405020304" pitchFamily="18" charset="0"/>
                <a:cs typeface="Times New Roman" panose="02020603050405020304" pitchFamily="18" charset="0"/>
              </a:rPr>
              <a:t>MCA Major Project End Term Evaluation</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6" name="TextBox 22">
            <a:extLst>
              <a:ext uri="{FF2B5EF4-FFF2-40B4-BE49-F238E27FC236}">
                <a16:creationId xmlns:a16="http://schemas.microsoft.com/office/drawing/2014/main" id="{94E9B825-9D5B-42B0-91D4-4CD2F94B3E9F}"/>
              </a:ext>
            </a:extLst>
          </p:cNvPr>
          <p:cNvSpPr txBox="1"/>
          <p:nvPr/>
        </p:nvSpPr>
        <p:spPr>
          <a:xfrm>
            <a:off x="762000" y="1367309"/>
            <a:ext cx="10498667"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BookEasy</a:t>
            </a:r>
            <a:r>
              <a:rPr lang="en-US" sz="4800" dirty="0">
                <a:latin typeface="Times New Roman" panose="02020603050405020304" pitchFamily="18" charset="0"/>
                <a:cs typeface="Times New Roman" panose="02020603050405020304" pitchFamily="18" charset="0"/>
              </a:rPr>
              <a:t> (Ticket booking system)</a:t>
            </a:r>
            <a:endParaRPr lang="en-IN" sz="4800" dirty="0">
              <a:latin typeface="Times New Roman" panose="02020603050405020304" pitchFamily="18" charset="0"/>
              <a:cs typeface="Times New Roman" panose="02020603050405020304" pitchFamily="18" charset="0"/>
            </a:endParaRPr>
          </a:p>
        </p:txBody>
      </p:sp>
      <p:sp>
        <p:nvSpPr>
          <p:cNvPr id="7" name="TextBox 24">
            <a:extLst>
              <a:ext uri="{FF2B5EF4-FFF2-40B4-BE49-F238E27FC236}">
                <a16:creationId xmlns:a16="http://schemas.microsoft.com/office/drawing/2014/main" id="{FF0DF445-1012-42A1-8AF0-1E35E1ADD624}"/>
              </a:ext>
            </a:extLst>
          </p:cNvPr>
          <p:cNvSpPr txBox="1"/>
          <p:nvPr/>
        </p:nvSpPr>
        <p:spPr>
          <a:xfrm>
            <a:off x="4996110" y="4507512"/>
            <a:ext cx="2199769" cy="126188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By</a:t>
            </a:r>
            <a:endParaRPr lang="en-US"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 Rani Kumari</a:t>
            </a:r>
          </a:p>
          <a:p>
            <a:pPr algn="ctr"/>
            <a:r>
              <a:rPr lang="en-US" sz="2000" dirty="0">
                <a:latin typeface="Times New Roman" panose="02020603050405020304" pitchFamily="18" charset="0"/>
                <a:cs typeface="Times New Roman" panose="02020603050405020304" pitchFamily="18" charset="0"/>
              </a:rPr>
              <a:t>23FS20MCA00116</a:t>
            </a:r>
          </a:p>
          <a:p>
            <a:pPr algn="ctr"/>
            <a:r>
              <a:rPr lang="en-US" sz="2000" dirty="0">
                <a:latin typeface="Times New Roman" panose="02020603050405020304" pitchFamily="18" charset="0"/>
                <a:cs typeface="Times New Roman" panose="02020603050405020304" pitchFamily="18" charset="0"/>
              </a:rPr>
              <a:t>2023-25</a:t>
            </a:r>
            <a:endParaRPr lang="en-IN" sz="3600" dirty="0">
              <a:latin typeface="Times New Roman" panose="02020603050405020304" pitchFamily="18" charset="0"/>
              <a:cs typeface="Times New Roman" panose="02020603050405020304" pitchFamily="18" charset="0"/>
            </a:endParaRPr>
          </a:p>
        </p:txBody>
      </p:sp>
      <p:sp>
        <p:nvSpPr>
          <p:cNvPr id="8" name="TextBox 25">
            <a:extLst>
              <a:ext uri="{FF2B5EF4-FFF2-40B4-BE49-F238E27FC236}">
                <a16:creationId xmlns:a16="http://schemas.microsoft.com/office/drawing/2014/main" id="{999D1AB1-7FAA-41CD-B3E8-21A94B6D0BD4}"/>
              </a:ext>
            </a:extLst>
          </p:cNvPr>
          <p:cNvSpPr txBox="1"/>
          <p:nvPr/>
        </p:nvSpPr>
        <p:spPr>
          <a:xfrm>
            <a:off x="3996957" y="2463148"/>
            <a:ext cx="4198072" cy="150483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Under the guidance of</a:t>
            </a:r>
          </a:p>
          <a:p>
            <a:pPr algn="ctr"/>
            <a:r>
              <a:rPr lang="en-US" sz="2000" dirty="0">
                <a:latin typeface="Times New Roman" panose="02020603050405020304" pitchFamily="18" charset="0"/>
                <a:cs typeface="Times New Roman" panose="02020603050405020304" pitchFamily="18" charset="0"/>
              </a:rPr>
              <a:t>Dr Arpana </a:t>
            </a:r>
            <a:r>
              <a:rPr lang="en-US" sz="2000" dirty="0" err="1">
                <a:latin typeface="Times New Roman" panose="02020603050405020304" pitchFamily="18" charset="0"/>
                <a:cs typeface="Times New Roman" panose="02020603050405020304" pitchFamily="18" charset="0"/>
              </a:rPr>
              <a:t>Sinhal</a:t>
            </a: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Department of Computer Applications</a:t>
            </a:r>
          </a:p>
          <a:p>
            <a:pPr marL="0" marR="0" algn="ctr">
              <a:lnSpc>
                <a:spcPct val="107000"/>
              </a:lnSpc>
              <a:spcAft>
                <a:spcPts val="800"/>
              </a:spcAft>
            </a:pPr>
            <a:r>
              <a:rPr lang="en-US" sz="1600" dirty="0">
                <a:latin typeface="Times New Roman" panose="02020603050405020304" pitchFamily="18" charset="0"/>
                <a:cs typeface="Times New Roman" panose="02020603050405020304" pitchFamily="18" charset="0"/>
              </a:rPr>
              <a:t>Faculty of Science, Technology and Architecture</a:t>
            </a:r>
          </a:p>
          <a:p>
            <a:pPr algn="ctr"/>
            <a:r>
              <a:rPr lang="en-US" sz="1600" dirty="0">
                <a:latin typeface="Times New Roman" panose="02020603050405020304" pitchFamily="18" charset="0"/>
                <a:cs typeface="Times New Roman" panose="02020603050405020304" pitchFamily="18" charset="0"/>
              </a:rPr>
              <a:t>Manipal University Jaipur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849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98FC-1111-274F-3647-5A667ED0A0BC}"/>
              </a:ext>
            </a:extLst>
          </p:cNvPr>
          <p:cNvSpPr>
            <a:spLocks noGrp="1"/>
          </p:cNvSpPr>
          <p:nvPr>
            <p:ph type="title"/>
          </p:nvPr>
        </p:nvSpPr>
        <p:spPr>
          <a:xfrm>
            <a:off x="389467" y="220016"/>
            <a:ext cx="9707726" cy="762001"/>
          </a:xfrm>
        </p:spPr>
        <p:txBody>
          <a:bodyPr>
            <a:noAutofit/>
          </a:bodyPr>
          <a:lstStyle/>
          <a:p>
            <a:r>
              <a:rPr lang="en-US" sz="2800" b="1" dirty="0">
                <a:solidFill>
                  <a:schemeClr val="accent2"/>
                </a:solidFill>
                <a:latin typeface="Times New Roman" panose="02020603050405020304" pitchFamily="18" charset="0"/>
                <a:cs typeface="Times New Roman" panose="02020603050405020304" pitchFamily="18" charset="0"/>
              </a:rPr>
              <a:t>5. Data Flow Diagram (DFD)</a:t>
            </a:r>
            <a:br>
              <a:rPr lang="en-US" sz="2800" b="1" dirty="0">
                <a:solidFill>
                  <a:schemeClr val="accent2"/>
                </a:solidFill>
                <a:latin typeface="Times New Roman" panose="02020603050405020304" pitchFamily="18" charset="0"/>
                <a:cs typeface="Times New Roman" panose="02020603050405020304" pitchFamily="18" charset="0"/>
              </a:rPr>
            </a:br>
            <a:endParaRPr lang="en-US" sz="2800" u="sng"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27FF52-3E46-E9A6-DC67-42817AAE66A7}"/>
              </a:ext>
            </a:extLst>
          </p:cNvPr>
          <p:cNvSpPr>
            <a:spLocks noGrp="1"/>
          </p:cNvSpPr>
          <p:nvPr>
            <p:ph idx="1"/>
          </p:nvPr>
        </p:nvSpPr>
        <p:spPr>
          <a:xfrm>
            <a:off x="838200" y="956733"/>
            <a:ext cx="10515600" cy="5220230"/>
          </a:xfrm>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0DECE6B1-E3B0-5856-4A35-2010BB4C45E0}"/>
              </a:ext>
            </a:extLst>
          </p:cNvPr>
          <p:cNvSpPr txBox="1"/>
          <p:nvPr/>
        </p:nvSpPr>
        <p:spPr>
          <a:xfrm>
            <a:off x="651933" y="751184"/>
            <a:ext cx="2582333" cy="461665"/>
          </a:xfrm>
          <a:prstGeom prst="rect">
            <a:avLst/>
          </a:prstGeom>
          <a:noFill/>
        </p:spPr>
        <p:txBody>
          <a:bodyPr wrap="square" rtlCol="0">
            <a:spAutoFit/>
          </a:bodyPr>
          <a:lstStyle/>
          <a:p>
            <a:r>
              <a:rPr lang="en-US" sz="2400" b="1" dirty="0">
                <a:solidFill>
                  <a:schemeClr val="accent2"/>
                </a:solidFill>
                <a:latin typeface="Times New Roman" panose="02020603050405020304" pitchFamily="18" charset="0"/>
                <a:cs typeface="Times New Roman" panose="02020603050405020304" pitchFamily="18" charset="0"/>
              </a:rPr>
              <a:t>0 Level Diagram </a:t>
            </a:r>
            <a:endParaRPr lang="en-US" sz="2400" dirty="0">
              <a:solidFill>
                <a:schemeClr val="accent2"/>
              </a:solidFill>
              <a:latin typeface="Times New Roman" panose="02020603050405020304" pitchFamily="18" charset="0"/>
              <a:cs typeface="Times New Roman" panose="02020603050405020304" pitchFamily="18" charset="0"/>
            </a:endParaRPr>
          </a:p>
        </p:txBody>
      </p:sp>
      <p:pic>
        <p:nvPicPr>
          <p:cNvPr id="1028" name="Picture 4" descr="Generated image">
            <a:extLst>
              <a:ext uri="{FF2B5EF4-FFF2-40B4-BE49-F238E27FC236}">
                <a16:creationId xmlns:a16="http://schemas.microsoft.com/office/drawing/2014/main" id="{77E46025-568D-5F25-E640-1508A0A15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733" y="1468966"/>
            <a:ext cx="8322734" cy="484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6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7CF9E-96C2-00A5-673F-A31902C4D521}"/>
              </a:ext>
            </a:extLst>
          </p:cNvPr>
          <p:cNvSpPr>
            <a:spLocks noGrp="1"/>
          </p:cNvSpPr>
          <p:nvPr>
            <p:ph type="title"/>
          </p:nvPr>
        </p:nvSpPr>
        <p:spPr>
          <a:xfrm>
            <a:off x="423333" y="194733"/>
            <a:ext cx="10930467" cy="821267"/>
          </a:xfrm>
        </p:spPr>
        <p:txBody>
          <a:bodyPr>
            <a:noAutofit/>
          </a:bodyPr>
          <a:lstStyle/>
          <a:p>
            <a:r>
              <a:rPr lang="en-US" sz="2800" b="1" dirty="0">
                <a:solidFill>
                  <a:schemeClr val="accent2"/>
                </a:solidFill>
                <a:latin typeface="Times New Roman" panose="02020603050405020304" pitchFamily="18" charset="0"/>
                <a:cs typeface="Times New Roman" panose="02020603050405020304" pitchFamily="18" charset="0"/>
              </a:rPr>
              <a:t>5. Data Flow Diagram (DFD)</a:t>
            </a:r>
            <a:br>
              <a:rPr lang="en-US" sz="2800" b="1" u="sng" dirty="0">
                <a:solidFill>
                  <a:schemeClr val="accent2"/>
                </a:solidFill>
                <a:latin typeface="Times New Roman" panose="02020603050405020304" pitchFamily="18" charset="0"/>
                <a:cs typeface="Times New Roman" panose="02020603050405020304" pitchFamily="18" charset="0"/>
              </a:rPr>
            </a:br>
            <a:endParaRPr lang="en-US" sz="2800" b="1" u="sng"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8F3A32C-ED91-2532-4864-3A838C5F2FC9}"/>
              </a:ext>
            </a:extLst>
          </p:cNvPr>
          <p:cNvSpPr txBox="1"/>
          <p:nvPr/>
        </p:nvSpPr>
        <p:spPr>
          <a:xfrm>
            <a:off x="838200" y="815945"/>
            <a:ext cx="2379133" cy="461665"/>
          </a:xfrm>
          <a:prstGeom prst="rect">
            <a:avLst/>
          </a:prstGeom>
          <a:noFill/>
        </p:spPr>
        <p:txBody>
          <a:bodyPr wrap="square" rtlCol="0">
            <a:spAutoFit/>
          </a:bodyPr>
          <a:lstStyle/>
          <a:p>
            <a:r>
              <a:rPr lang="en-US" sz="2400" b="1" dirty="0">
                <a:solidFill>
                  <a:schemeClr val="accent2"/>
                </a:solidFill>
                <a:latin typeface="Times New Roman" panose="02020603050405020304" pitchFamily="18" charset="0"/>
                <a:cs typeface="Times New Roman" panose="02020603050405020304" pitchFamily="18" charset="0"/>
              </a:rPr>
              <a:t>1 Level Diagram </a:t>
            </a:r>
            <a:endParaRPr lang="en-US" sz="2400" dirty="0">
              <a:solidFill>
                <a:schemeClr val="accent2"/>
              </a:solidFill>
              <a:latin typeface="Times New Roman" panose="02020603050405020304" pitchFamily="18" charset="0"/>
              <a:cs typeface="Times New Roman" panose="02020603050405020304" pitchFamily="18" charset="0"/>
            </a:endParaRPr>
          </a:p>
        </p:txBody>
      </p:sp>
      <p:pic>
        <p:nvPicPr>
          <p:cNvPr id="2050" name="Picture 2" descr="Generated image">
            <a:extLst>
              <a:ext uri="{FF2B5EF4-FFF2-40B4-BE49-F238E27FC236}">
                <a16:creationId xmlns:a16="http://schemas.microsoft.com/office/drawing/2014/main" id="{77A25E72-DE34-15DB-8527-30245A422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434" y="1277610"/>
            <a:ext cx="8597900" cy="512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86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808F-DCEB-EE5B-9840-F4C10F99AC84}"/>
              </a:ext>
            </a:extLst>
          </p:cNvPr>
          <p:cNvSpPr>
            <a:spLocks noGrp="1"/>
          </p:cNvSpPr>
          <p:nvPr>
            <p:ph type="title"/>
          </p:nvPr>
        </p:nvSpPr>
        <p:spPr>
          <a:xfrm>
            <a:off x="364067" y="221192"/>
            <a:ext cx="10515600" cy="744008"/>
          </a:xfrm>
        </p:spPr>
        <p:txBody>
          <a:bodyPr>
            <a:normAutofit fontScale="90000"/>
          </a:bodyPr>
          <a:lstStyle/>
          <a:p>
            <a:r>
              <a:rPr lang="en-US" sz="2800" b="1" dirty="0">
                <a:solidFill>
                  <a:schemeClr val="accent2"/>
                </a:solidFill>
                <a:latin typeface="Times New Roman" panose="02020603050405020304" pitchFamily="18" charset="0"/>
                <a:cs typeface="Times New Roman" panose="02020603050405020304" pitchFamily="18" charset="0"/>
              </a:rPr>
              <a:t>5. Data Flow Diagram (DFD)</a:t>
            </a:r>
            <a:br>
              <a:rPr lang="en-US" sz="2800" b="1" u="sng" dirty="0">
                <a:solidFill>
                  <a:schemeClr val="accent2"/>
                </a:solidFill>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BF3CA62-87D6-49C4-7769-3FA56AC45D54}"/>
              </a:ext>
            </a:extLst>
          </p:cNvPr>
          <p:cNvSpPr txBox="1"/>
          <p:nvPr/>
        </p:nvSpPr>
        <p:spPr>
          <a:xfrm>
            <a:off x="474133" y="846667"/>
            <a:ext cx="6096000" cy="461665"/>
          </a:xfrm>
          <a:prstGeom prst="rect">
            <a:avLst/>
          </a:prstGeom>
          <a:noFill/>
        </p:spPr>
        <p:txBody>
          <a:bodyPr wrap="square">
            <a:spAutoFit/>
          </a:bodyPr>
          <a:lstStyle/>
          <a:p>
            <a:r>
              <a:rPr lang="en-US" sz="2400" b="1" dirty="0">
                <a:solidFill>
                  <a:schemeClr val="accent2"/>
                </a:solidFill>
                <a:latin typeface="Times New Roman" panose="02020603050405020304" pitchFamily="18" charset="0"/>
                <a:cs typeface="Times New Roman" panose="02020603050405020304" pitchFamily="18" charset="0"/>
              </a:rPr>
              <a:t>1 Level Diagram </a:t>
            </a:r>
            <a:endParaRPr lang="en-US" sz="2400" dirty="0">
              <a:solidFill>
                <a:schemeClr val="accent2"/>
              </a:solidFill>
              <a:latin typeface="Times New Roman" panose="02020603050405020304" pitchFamily="18" charset="0"/>
              <a:cs typeface="Times New Roman" panose="02020603050405020304" pitchFamily="18" charset="0"/>
            </a:endParaRPr>
          </a:p>
        </p:txBody>
      </p:sp>
      <p:pic>
        <p:nvPicPr>
          <p:cNvPr id="3074" name="Picture 2" descr="Generated image">
            <a:extLst>
              <a:ext uri="{FF2B5EF4-FFF2-40B4-BE49-F238E27FC236}">
                <a16:creationId xmlns:a16="http://schemas.microsoft.com/office/drawing/2014/main" id="{1F64C0C4-3988-8E54-86E3-8F5F94AB79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6235" y="1452563"/>
            <a:ext cx="7308055" cy="487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94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ABA0-8E31-9C42-8203-9124636656DF}"/>
              </a:ext>
            </a:extLst>
          </p:cNvPr>
          <p:cNvSpPr>
            <a:spLocks noGrp="1"/>
          </p:cNvSpPr>
          <p:nvPr>
            <p:ph type="ctrTitle"/>
          </p:nvPr>
        </p:nvSpPr>
        <p:spPr>
          <a:xfrm>
            <a:off x="736600" y="402166"/>
            <a:ext cx="9364133" cy="448733"/>
          </a:xfrm>
        </p:spPr>
        <p:txBody>
          <a:bodyPr>
            <a:noAutofit/>
          </a:bodyPr>
          <a:lstStyle/>
          <a:p>
            <a:pPr algn="l"/>
            <a:r>
              <a:rPr lang="en-US" sz="2800" b="1" dirty="0">
                <a:solidFill>
                  <a:schemeClr val="accent2"/>
                </a:solidFill>
                <a:latin typeface="Times New Roman" panose="02020603050405020304" pitchFamily="18" charset="0"/>
                <a:cs typeface="Times New Roman" panose="02020603050405020304" pitchFamily="18" charset="0"/>
              </a:rPr>
              <a:t>6. Output</a:t>
            </a:r>
          </a:p>
        </p:txBody>
      </p:sp>
      <p:sp>
        <p:nvSpPr>
          <p:cNvPr id="3" name="Subtitle 2">
            <a:extLst>
              <a:ext uri="{FF2B5EF4-FFF2-40B4-BE49-F238E27FC236}">
                <a16:creationId xmlns:a16="http://schemas.microsoft.com/office/drawing/2014/main" id="{EE2E3298-5DF5-89DC-1DAE-487E0FAA0257}"/>
              </a:ext>
            </a:extLst>
          </p:cNvPr>
          <p:cNvSpPr>
            <a:spLocks noGrp="1"/>
          </p:cNvSpPr>
          <p:nvPr>
            <p:ph type="subTitle" idx="1"/>
          </p:nvPr>
        </p:nvSpPr>
        <p:spPr>
          <a:xfrm>
            <a:off x="1113366" y="1312334"/>
            <a:ext cx="9965267" cy="4919133"/>
          </a:xfrm>
        </p:spPr>
        <p:txBody>
          <a:bodyPr>
            <a:normAutofit/>
          </a:bodyPr>
          <a:lstStyle/>
          <a:p>
            <a:pPr algn="just">
              <a:buNone/>
            </a:pPr>
            <a:r>
              <a:rPr lang="en-US" sz="1800" b="1" dirty="0"/>
              <a:t> </a:t>
            </a:r>
            <a:r>
              <a:rPr lang="en-US" sz="1600" b="1" dirty="0">
                <a:latin typeface="Times New Roman" panose="02020603050405020304" pitchFamily="18" charset="0"/>
                <a:cs typeface="Times New Roman" panose="02020603050405020304" pitchFamily="18" charset="0"/>
              </a:rPr>
              <a:t>1. E-Ticket / Booking Confirmation</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Displays ticket details after successful booking.</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Includes: Ticket ID, user name, travel/event details, seat/room info, amount paid, date &amp; time.</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be downloaded or emailed as a PDF or QR code.</a:t>
            </a:r>
          </a:p>
          <a:p>
            <a:pPr algn="just">
              <a:buNone/>
            </a:pPr>
            <a:r>
              <a:rPr lang="en-US" sz="1600" b="1" dirty="0">
                <a:latin typeface="Times New Roman" panose="02020603050405020304" pitchFamily="18" charset="0"/>
                <a:cs typeface="Times New Roman" panose="02020603050405020304" pitchFamily="18" charset="0"/>
              </a:rPr>
              <a:t> 2. Booking History Page</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List of all past and upcoming bookings for the user.</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Filterable by type: Bus, Train, Flight, Movie, Concert, Dining, Hotel.</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Includes options for "Cancel", "Reschedule", or "Download Ticket".</a:t>
            </a:r>
          </a:p>
          <a:p>
            <a:pPr algn="just">
              <a:buNone/>
            </a:pPr>
            <a:r>
              <a:rPr lang="en-US" sz="1600" b="1" dirty="0">
                <a:latin typeface="Times New Roman" panose="02020603050405020304" pitchFamily="18" charset="0"/>
                <a:cs typeface="Times New Roman" panose="02020603050405020304" pitchFamily="18" charset="0"/>
              </a:rPr>
              <a:t> 3. Payment Status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Shows confirmation of payment success or failure.</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Includes transaction ID, amount, and payment method.</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Automatically updates the ticket booking status.</a:t>
            </a:r>
          </a:p>
          <a:p>
            <a:pPr algn="l"/>
            <a:endParaRPr lang="en-US" dirty="0"/>
          </a:p>
        </p:txBody>
      </p:sp>
    </p:spTree>
    <p:extLst>
      <p:ext uri="{BB962C8B-B14F-4D97-AF65-F5344CB8AC3E}">
        <p14:creationId xmlns:p14="http://schemas.microsoft.com/office/powerpoint/2010/main" val="332233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3478-8B51-831C-002C-954E9EE87188}"/>
              </a:ext>
            </a:extLst>
          </p:cNvPr>
          <p:cNvSpPr>
            <a:spLocks noGrp="1"/>
          </p:cNvSpPr>
          <p:nvPr>
            <p:ph type="title"/>
          </p:nvPr>
        </p:nvSpPr>
        <p:spPr>
          <a:xfrm>
            <a:off x="601133" y="221193"/>
            <a:ext cx="10515600" cy="617008"/>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6. Output</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B0771A-B1AC-509D-ABD8-9B8904BDDF9E}"/>
              </a:ext>
            </a:extLst>
          </p:cNvPr>
          <p:cNvSpPr>
            <a:spLocks noGrp="1"/>
          </p:cNvSpPr>
          <p:nvPr>
            <p:ph idx="1"/>
          </p:nvPr>
        </p:nvSpPr>
        <p:spPr>
          <a:xfrm>
            <a:off x="889000" y="1100668"/>
            <a:ext cx="11006667" cy="5414962"/>
          </a:xfrm>
        </p:spPr>
        <p:txBody>
          <a:bodyPr>
            <a:normAutofit/>
          </a:bodyPr>
          <a:lstStyle/>
          <a:p>
            <a:pPr algn="just">
              <a:buNone/>
            </a:pPr>
            <a:r>
              <a:rPr lang="en-US" sz="1800" b="1" dirty="0"/>
              <a:t> </a:t>
            </a:r>
            <a:r>
              <a:rPr lang="en-US" sz="1600" b="1" dirty="0"/>
              <a:t>4. Admin Dashboard Reports</a:t>
            </a:r>
          </a:p>
          <a:p>
            <a:pPr algn="just">
              <a:buFont typeface="Arial" panose="020B0604020202020204" pitchFamily="34" charset="0"/>
              <a:buChar char="•"/>
            </a:pPr>
            <a:r>
              <a:rPr lang="en-US" sz="1600" dirty="0"/>
              <a:t>Daily/weekly/monthly reports of:</a:t>
            </a:r>
          </a:p>
          <a:p>
            <a:pPr marL="742950" lvl="1" indent="-285750" algn="just">
              <a:buFont typeface="Arial" panose="020B0604020202020204" pitchFamily="34" charset="0"/>
              <a:buChar char="•"/>
            </a:pPr>
            <a:r>
              <a:rPr lang="en-US" sz="1600" dirty="0"/>
              <a:t>Total bookings</a:t>
            </a:r>
          </a:p>
          <a:p>
            <a:pPr marL="742950" lvl="1" indent="-285750" algn="just">
              <a:buFont typeface="Arial" panose="020B0604020202020204" pitchFamily="34" charset="0"/>
              <a:buChar char="•"/>
            </a:pPr>
            <a:r>
              <a:rPr lang="en-US" sz="1600" dirty="0"/>
              <a:t>Revenue generated</a:t>
            </a:r>
          </a:p>
          <a:p>
            <a:pPr marL="742950" lvl="1" indent="-285750" algn="just">
              <a:buFont typeface="Arial" panose="020B0604020202020204" pitchFamily="34" charset="0"/>
              <a:buChar char="•"/>
            </a:pPr>
            <a:r>
              <a:rPr lang="en-US" sz="1600" dirty="0"/>
              <a:t>Cancellations</a:t>
            </a:r>
          </a:p>
          <a:p>
            <a:pPr marL="742950" lvl="1" indent="-285750" algn="just">
              <a:buFont typeface="Arial" panose="020B0604020202020204" pitchFamily="34" charset="0"/>
              <a:buChar char="•"/>
            </a:pPr>
            <a:r>
              <a:rPr lang="en-US" sz="1600" dirty="0"/>
              <a:t>Most popular booking types</a:t>
            </a:r>
          </a:p>
          <a:p>
            <a:pPr algn="just">
              <a:buFont typeface="Arial" panose="020B0604020202020204" pitchFamily="34" charset="0"/>
              <a:buChar char="•"/>
            </a:pPr>
            <a:r>
              <a:rPr lang="en-US" sz="1600" dirty="0"/>
              <a:t>Graphical view (bar/pie charts) for better analytics.</a:t>
            </a:r>
          </a:p>
          <a:p>
            <a:pPr algn="just">
              <a:buNone/>
            </a:pPr>
            <a:r>
              <a:rPr lang="en-US" sz="1600" b="1" dirty="0"/>
              <a:t> 5. Notification Output</a:t>
            </a:r>
          </a:p>
          <a:p>
            <a:pPr algn="just">
              <a:buFont typeface="Arial" panose="020B0604020202020204" pitchFamily="34" charset="0"/>
              <a:buChar char="•"/>
            </a:pPr>
            <a:r>
              <a:rPr lang="en-US" sz="1600" dirty="0"/>
              <a:t>On-screen confirmation messages.</a:t>
            </a:r>
          </a:p>
          <a:p>
            <a:pPr algn="just">
              <a:buFont typeface="Arial" panose="020B0604020202020204" pitchFamily="34" charset="0"/>
              <a:buChar char="•"/>
            </a:pPr>
            <a:r>
              <a:rPr lang="en-US" sz="1600" dirty="0"/>
              <a:t>Email/SMS alerts for booking, cancellation, refund, or reminders.</a:t>
            </a:r>
          </a:p>
          <a:p>
            <a:pPr algn="just">
              <a:buNone/>
            </a:pPr>
            <a:r>
              <a:rPr lang="en-US" sz="1600" b="1" dirty="0"/>
              <a:t> 6. Invoice Generation</a:t>
            </a:r>
          </a:p>
          <a:p>
            <a:pPr algn="just">
              <a:buFont typeface="Arial" panose="020B0604020202020204" pitchFamily="34" charset="0"/>
              <a:buChar char="•"/>
            </a:pPr>
            <a:r>
              <a:rPr lang="en-US" sz="1600" dirty="0"/>
              <a:t>For bookings requiring receipts (flights, hotels, etc.)</a:t>
            </a:r>
          </a:p>
          <a:p>
            <a:pPr algn="just">
              <a:buFont typeface="Arial" panose="020B0604020202020204" pitchFamily="34" charset="0"/>
              <a:buChar char="•"/>
            </a:pPr>
            <a:r>
              <a:rPr lang="en-US" sz="1600" dirty="0"/>
              <a:t>Includes company logo, tax breakdown, and invoice number.</a:t>
            </a:r>
          </a:p>
          <a:p>
            <a:endParaRPr lang="en-US" dirty="0"/>
          </a:p>
        </p:txBody>
      </p:sp>
    </p:spTree>
    <p:extLst>
      <p:ext uri="{BB962C8B-B14F-4D97-AF65-F5344CB8AC3E}">
        <p14:creationId xmlns:p14="http://schemas.microsoft.com/office/powerpoint/2010/main" val="287967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CD4B2D1-5CA0-FEA2-C16D-B2BC46506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934" y="287867"/>
            <a:ext cx="11590866" cy="6358465"/>
          </a:xfrm>
        </p:spPr>
      </p:pic>
    </p:spTree>
    <p:extLst>
      <p:ext uri="{BB962C8B-B14F-4D97-AF65-F5344CB8AC3E}">
        <p14:creationId xmlns:p14="http://schemas.microsoft.com/office/powerpoint/2010/main" val="335223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973FE1-59BF-4593-19C6-97B19540E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468" y="245533"/>
            <a:ext cx="11446932" cy="6375400"/>
          </a:xfrm>
        </p:spPr>
      </p:pic>
    </p:spTree>
    <p:extLst>
      <p:ext uri="{BB962C8B-B14F-4D97-AF65-F5344CB8AC3E}">
        <p14:creationId xmlns:p14="http://schemas.microsoft.com/office/powerpoint/2010/main" val="2034560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0ECC931-F2B8-6014-5463-4F37BF003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67" y="242357"/>
            <a:ext cx="11616265" cy="6403975"/>
          </a:xfrm>
        </p:spPr>
      </p:pic>
    </p:spTree>
    <p:extLst>
      <p:ext uri="{BB962C8B-B14F-4D97-AF65-F5344CB8AC3E}">
        <p14:creationId xmlns:p14="http://schemas.microsoft.com/office/powerpoint/2010/main" val="50444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07A183-3943-4D0F-70DB-462668296A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33" y="262467"/>
            <a:ext cx="11667067" cy="6358466"/>
          </a:xfrm>
        </p:spPr>
      </p:pic>
    </p:spTree>
    <p:extLst>
      <p:ext uri="{BB962C8B-B14F-4D97-AF65-F5344CB8AC3E}">
        <p14:creationId xmlns:p14="http://schemas.microsoft.com/office/powerpoint/2010/main" val="3830798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EAEEEB-E7B5-13D5-A46A-25E0C8028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867" y="262467"/>
            <a:ext cx="11590866" cy="6350000"/>
          </a:xfrm>
        </p:spPr>
      </p:pic>
    </p:spTree>
    <p:extLst>
      <p:ext uri="{BB962C8B-B14F-4D97-AF65-F5344CB8AC3E}">
        <p14:creationId xmlns:p14="http://schemas.microsoft.com/office/powerpoint/2010/main" val="205717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94E1-094A-17FA-C385-B8BE56A378B2}"/>
              </a:ext>
            </a:extLst>
          </p:cNvPr>
          <p:cNvSpPr>
            <a:spLocks noGrp="1"/>
          </p:cNvSpPr>
          <p:nvPr>
            <p:ph type="title"/>
          </p:nvPr>
        </p:nvSpPr>
        <p:spPr>
          <a:xfrm>
            <a:off x="838200" y="145254"/>
            <a:ext cx="10515600" cy="1325563"/>
          </a:xfrm>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Outlines</a:t>
            </a:r>
          </a:p>
        </p:txBody>
      </p:sp>
      <p:sp>
        <p:nvSpPr>
          <p:cNvPr id="3" name="Content Placeholder 2">
            <a:extLst>
              <a:ext uri="{FF2B5EF4-FFF2-40B4-BE49-F238E27FC236}">
                <a16:creationId xmlns:a16="http://schemas.microsoft.com/office/drawing/2014/main" id="{9365A577-3C56-794F-8C6D-9273849B9A72}"/>
              </a:ext>
            </a:extLst>
          </p:cNvPr>
          <p:cNvSpPr>
            <a:spLocks noGrp="1"/>
          </p:cNvSpPr>
          <p:nvPr>
            <p:ph idx="1"/>
          </p:nvPr>
        </p:nvSpPr>
        <p:spPr>
          <a:xfrm>
            <a:off x="838200" y="1613959"/>
            <a:ext cx="10515600" cy="4351338"/>
          </a:xfrm>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Motivation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Process model</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Software requirement specification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Data flow diagram</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Output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Conclusion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Future scope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08609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54B4-2148-DA69-3A71-A3BAF7EBFE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D3C7A7-D1A5-99F9-6650-437983D85F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533" y="262465"/>
            <a:ext cx="11651479" cy="6358467"/>
          </a:xfrm>
        </p:spPr>
      </p:pic>
    </p:spTree>
    <p:extLst>
      <p:ext uri="{BB962C8B-B14F-4D97-AF65-F5344CB8AC3E}">
        <p14:creationId xmlns:p14="http://schemas.microsoft.com/office/powerpoint/2010/main" val="3692786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B222-DB08-C5D6-6527-43CB31CE4B7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4241C9-058A-911A-0756-98458ED08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67" y="262467"/>
            <a:ext cx="11726333" cy="6434666"/>
          </a:xfrm>
        </p:spPr>
      </p:pic>
    </p:spTree>
    <p:extLst>
      <p:ext uri="{BB962C8B-B14F-4D97-AF65-F5344CB8AC3E}">
        <p14:creationId xmlns:p14="http://schemas.microsoft.com/office/powerpoint/2010/main" val="2058599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A10-A914-3932-9C18-C6803E0E51B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387FA1F-002E-CF71-91E5-8E6D68BEB6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133" y="296332"/>
            <a:ext cx="11506199" cy="6307667"/>
          </a:xfrm>
        </p:spPr>
      </p:pic>
    </p:spTree>
    <p:extLst>
      <p:ext uri="{BB962C8B-B14F-4D97-AF65-F5344CB8AC3E}">
        <p14:creationId xmlns:p14="http://schemas.microsoft.com/office/powerpoint/2010/main" val="1766712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C2BE18-083B-E855-6F66-6ECC836809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538" y="234238"/>
            <a:ext cx="11642725" cy="6376824"/>
          </a:xfrm>
        </p:spPr>
      </p:pic>
    </p:spTree>
    <p:extLst>
      <p:ext uri="{BB962C8B-B14F-4D97-AF65-F5344CB8AC3E}">
        <p14:creationId xmlns:p14="http://schemas.microsoft.com/office/powerpoint/2010/main" val="2047115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D1ED664-486D-7DE3-C5B9-5E04696422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914" y="233363"/>
            <a:ext cx="11656110" cy="6403975"/>
          </a:xfrm>
        </p:spPr>
      </p:pic>
    </p:spTree>
    <p:extLst>
      <p:ext uri="{BB962C8B-B14F-4D97-AF65-F5344CB8AC3E}">
        <p14:creationId xmlns:p14="http://schemas.microsoft.com/office/powerpoint/2010/main" val="3163241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39A4-D73F-2871-10FB-53BD693770AF}"/>
              </a:ext>
            </a:extLst>
          </p:cNvPr>
          <p:cNvSpPr>
            <a:spLocks noGrp="1"/>
          </p:cNvSpPr>
          <p:nvPr>
            <p:ph type="title"/>
          </p:nvPr>
        </p:nvSpPr>
        <p:spPr>
          <a:xfrm>
            <a:off x="592666" y="211667"/>
            <a:ext cx="10752667" cy="651934"/>
          </a:xfrm>
        </p:spPr>
        <p:txBody>
          <a:bodyPr>
            <a:noAutofit/>
          </a:bodyPr>
          <a:lstStyle/>
          <a:p>
            <a:br>
              <a:rPr lang="en-US" sz="2800" b="1" dirty="0">
                <a:solidFill>
                  <a:schemeClr val="accent2"/>
                </a:solidFill>
                <a:latin typeface="Times New Roman" panose="02020603050405020304" pitchFamily="18" charset="0"/>
                <a:cs typeface="Times New Roman" panose="02020603050405020304" pitchFamily="18" charset="0"/>
              </a:rPr>
            </a:br>
            <a:br>
              <a:rPr lang="en-US" sz="2800" b="1" dirty="0">
                <a:solidFill>
                  <a:schemeClr val="accent2"/>
                </a:solidFill>
                <a:latin typeface="Times New Roman" panose="02020603050405020304" pitchFamily="18" charset="0"/>
                <a:cs typeface="Times New Roman" panose="02020603050405020304" pitchFamily="18" charset="0"/>
              </a:rPr>
            </a:br>
            <a:r>
              <a:rPr lang="en-US" sz="2800" b="1" dirty="0">
                <a:solidFill>
                  <a:schemeClr val="accent2"/>
                </a:solidFill>
                <a:latin typeface="Times New Roman" panose="02020603050405020304" pitchFamily="18" charset="0"/>
                <a:cs typeface="Times New Roman" panose="02020603050405020304" pitchFamily="18" charset="0"/>
              </a:rPr>
              <a:t>7. Conclusion</a:t>
            </a:r>
            <a:br>
              <a:rPr lang="en-US" sz="2800" b="1"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76BD85-6194-A880-F60F-84492056EC9A}"/>
              </a:ext>
            </a:extLst>
          </p:cNvPr>
          <p:cNvSpPr>
            <a:spLocks noGrp="1"/>
          </p:cNvSpPr>
          <p:nvPr>
            <p:ph idx="1"/>
          </p:nvPr>
        </p:nvSpPr>
        <p:spPr>
          <a:xfrm>
            <a:off x="880532" y="1161785"/>
            <a:ext cx="10752667" cy="4959615"/>
          </a:xfrm>
        </p:spPr>
        <p:txBody>
          <a:bodyPr/>
          <a:lstStyle/>
          <a:p>
            <a:pPr algn="just"/>
            <a:r>
              <a:rPr lang="en-US" sz="1600" dirty="0">
                <a:latin typeface="Times New Roman" panose="02020603050405020304" pitchFamily="18" charset="0"/>
                <a:cs typeface="Times New Roman" panose="02020603050405020304" pitchFamily="18" charset="0"/>
              </a:rPr>
              <a:t>The Online Ticket Booking System provides a </a:t>
            </a:r>
            <a:r>
              <a:rPr lang="en-US" sz="1600" b="1" dirty="0">
                <a:latin typeface="Times New Roman" panose="02020603050405020304" pitchFamily="18" charset="0"/>
                <a:cs typeface="Times New Roman" panose="02020603050405020304" pitchFamily="18" charset="0"/>
              </a:rPr>
              <a:t>centralized and efficient platform</a:t>
            </a:r>
            <a:r>
              <a:rPr lang="en-US" sz="1600" dirty="0">
                <a:latin typeface="Times New Roman" panose="02020603050405020304" pitchFamily="18" charset="0"/>
                <a:cs typeface="Times New Roman" panose="02020603050405020304" pitchFamily="18" charset="0"/>
              </a:rPr>
              <a:t> for users to book various services such as bus, train, flight, hotel, dining, movies, and concerts from the comfort of their home. By digitizing the traditional booking process, the system offers a </a:t>
            </a:r>
            <a:r>
              <a:rPr lang="en-US" sz="1600" b="1" dirty="0">
                <a:latin typeface="Times New Roman" panose="02020603050405020304" pitchFamily="18" charset="0"/>
                <a:cs typeface="Times New Roman" panose="02020603050405020304" pitchFamily="18" charset="0"/>
              </a:rPr>
              <a:t>user-friendly interface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real-time availability</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secure payments</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automated ticket generation</a:t>
            </a:r>
            <a:r>
              <a:rPr lang="en-US" sz="1600"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This project not only simplifies the customer experience but also enables </a:t>
            </a:r>
            <a:r>
              <a:rPr lang="en-US" sz="1600" b="1" dirty="0">
                <a:latin typeface="Times New Roman" panose="02020603050405020304" pitchFamily="18" charset="0"/>
                <a:cs typeface="Times New Roman" panose="02020603050405020304" pitchFamily="18" charset="0"/>
              </a:rPr>
              <a:t>service providers</a:t>
            </a:r>
            <a:r>
              <a:rPr lang="en-US" sz="1600" dirty="0">
                <a:latin typeface="Times New Roman" panose="02020603050405020304" pitchFamily="18" charset="0"/>
                <a:cs typeface="Times New Roman" panose="02020603050405020304" pitchFamily="18" charset="0"/>
              </a:rPr>
              <a:t> to manage their schedules, pricing, and bookings more effectively. Through the use of modern development models like the </a:t>
            </a:r>
            <a:r>
              <a:rPr lang="en-US" sz="1600" b="1" dirty="0">
                <a:latin typeface="Times New Roman" panose="02020603050405020304" pitchFamily="18" charset="0"/>
                <a:cs typeface="Times New Roman" panose="02020603050405020304" pitchFamily="18" charset="0"/>
              </a:rPr>
              <a:t>Incremental Model</a:t>
            </a:r>
            <a:r>
              <a:rPr lang="en-US" sz="1600" dirty="0">
                <a:latin typeface="Times New Roman" panose="02020603050405020304" pitchFamily="18" charset="0"/>
                <a:cs typeface="Times New Roman" panose="02020603050405020304" pitchFamily="18" charset="0"/>
              </a:rPr>
              <a:t>, the system can be built and improved progressively, ensuring stability and flexibility.</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Incremental Model</a:t>
            </a:r>
            <a:r>
              <a:rPr lang="en-US" sz="1600" dirty="0">
                <a:latin typeface="Times New Roman" panose="02020603050405020304" pitchFamily="18" charset="0"/>
                <a:cs typeface="Times New Roman" panose="02020603050405020304" pitchFamily="18" charset="0"/>
              </a:rPr>
              <a:t> ensures continuous system improvements.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Reduces </a:t>
            </a:r>
            <a:r>
              <a:rPr lang="en-US" sz="1600" b="1" dirty="0">
                <a:latin typeface="Times New Roman" panose="02020603050405020304" pitchFamily="18" charset="0"/>
                <a:cs typeface="Times New Roman" panose="02020603050405020304" pitchFamily="18" charset="0"/>
              </a:rPr>
              <a:t>risk of failures</a:t>
            </a:r>
            <a:r>
              <a:rPr lang="en-US" sz="1600" dirty="0">
                <a:latin typeface="Times New Roman" panose="02020603050405020304" pitchFamily="18" charset="0"/>
                <a:cs typeface="Times New Roman" panose="02020603050405020304" pitchFamily="18" charset="0"/>
              </a:rPr>
              <a:t> by delivering features in phases.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Provides a </a:t>
            </a:r>
            <a:r>
              <a:rPr lang="en-US" sz="1600" b="1" dirty="0">
                <a:latin typeface="Times New Roman" panose="02020603050405020304" pitchFamily="18" charset="0"/>
                <a:cs typeface="Times New Roman" panose="02020603050405020304" pitchFamily="18" charset="0"/>
              </a:rPr>
              <a:t>seamless ticket booking experience</a:t>
            </a:r>
            <a:r>
              <a:rPr lang="en-US" sz="1600" dirty="0">
                <a:latin typeface="Times New Roman" panose="02020603050405020304" pitchFamily="18" charset="0"/>
                <a:cs typeface="Times New Roman" panose="02020603050405020304" pitchFamily="18" charset="0"/>
              </a:rPr>
              <a:t> with secure transactions.</a:t>
            </a:r>
          </a:p>
          <a:p>
            <a:pPr marL="0" indent="0" algn="just">
              <a:buNone/>
            </a:pPr>
            <a:endParaRPr lang="en-US" sz="1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8799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136C-71E2-408E-DC29-FD98DEA18C86}"/>
              </a:ext>
            </a:extLst>
          </p:cNvPr>
          <p:cNvSpPr>
            <a:spLocks noGrp="1"/>
          </p:cNvSpPr>
          <p:nvPr>
            <p:ph type="title"/>
          </p:nvPr>
        </p:nvSpPr>
        <p:spPr>
          <a:xfrm>
            <a:off x="635000" y="203200"/>
            <a:ext cx="10515600" cy="660400"/>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8. Future Scope</a:t>
            </a:r>
          </a:p>
        </p:txBody>
      </p:sp>
      <p:sp>
        <p:nvSpPr>
          <p:cNvPr id="3" name="Content Placeholder 2">
            <a:extLst>
              <a:ext uri="{FF2B5EF4-FFF2-40B4-BE49-F238E27FC236}">
                <a16:creationId xmlns:a16="http://schemas.microsoft.com/office/drawing/2014/main" id="{3510CF06-C3BD-B1F5-2FA0-910C6A13D7E0}"/>
              </a:ext>
            </a:extLst>
          </p:cNvPr>
          <p:cNvSpPr>
            <a:spLocks noGrp="1"/>
          </p:cNvSpPr>
          <p:nvPr>
            <p:ph idx="1"/>
          </p:nvPr>
        </p:nvSpPr>
        <p:spPr>
          <a:xfrm>
            <a:off x="999066" y="1058333"/>
            <a:ext cx="10778068" cy="5113867"/>
          </a:xfrm>
        </p:spPr>
        <p:txBody>
          <a:bodyPr>
            <a:normAutofit/>
          </a:bodyPr>
          <a:lstStyle/>
          <a:p>
            <a:pPr algn="just">
              <a:buNone/>
            </a:pPr>
            <a:r>
              <a:rPr lang="en-US" sz="1600" b="1" dirty="0">
                <a:latin typeface="Times New Roman" panose="02020603050405020304" pitchFamily="18" charset="0"/>
                <a:cs typeface="Times New Roman" panose="02020603050405020304" pitchFamily="18" charset="0"/>
              </a:rPr>
              <a:t>1. AI &amp; Personalization</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Smart Recommendations</a:t>
            </a:r>
            <a:r>
              <a:rPr lang="en-US" sz="1600" dirty="0">
                <a:latin typeface="Times New Roman" panose="02020603050405020304" pitchFamily="18" charset="0"/>
                <a:cs typeface="Times New Roman" panose="02020603050405020304" pitchFamily="18" charset="0"/>
              </a:rPr>
              <a:t> based on user behavior, travel history, and preferences.</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AI-based dynamic pricing</a:t>
            </a:r>
            <a:r>
              <a:rPr lang="en-US" sz="1600" dirty="0">
                <a:latin typeface="Times New Roman" panose="02020603050405020304" pitchFamily="18" charset="0"/>
                <a:cs typeface="Times New Roman" panose="02020603050405020304" pitchFamily="18" charset="0"/>
              </a:rPr>
              <a:t> for predicting the best time to book.</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Chatbots</a:t>
            </a:r>
            <a:r>
              <a:rPr lang="en-US" sz="1600" dirty="0">
                <a:latin typeface="Times New Roman" panose="02020603050405020304" pitchFamily="18" charset="0"/>
                <a:cs typeface="Times New Roman" panose="02020603050405020304" pitchFamily="18" charset="0"/>
              </a:rPr>
              <a:t> for 24/7 customer service and booking assistance.</a:t>
            </a:r>
          </a:p>
          <a:p>
            <a:pPr algn="just">
              <a:buNone/>
            </a:pPr>
            <a:r>
              <a:rPr lang="en-US" sz="1600" b="1" dirty="0">
                <a:latin typeface="Times New Roman" panose="02020603050405020304" pitchFamily="18" charset="0"/>
                <a:cs typeface="Times New Roman" panose="02020603050405020304" pitchFamily="18" charset="0"/>
              </a:rPr>
              <a:t>2. Global &amp; Multi-Language Support</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Expansion to </a:t>
            </a:r>
            <a:r>
              <a:rPr lang="en-US" sz="1600" b="1" dirty="0">
                <a:latin typeface="Times New Roman" panose="02020603050405020304" pitchFamily="18" charset="0"/>
                <a:cs typeface="Times New Roman" panose="02020603050405020304" pitchFamily="18" charset="0"/>
              </a:rPr>
              <a:t>international bookings</a:t>
            </a:r>
            <a:r>
              <a:rPr lang="en-US" sz="16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Support for </a:t>
            </a:r>
            <a:r>
              <a:rPr lang="en-US" sz="1600" b="1" dirty="0">
                <a:latin typeface="Times New Roman" panose="02020603050405020304" pitchFamily="18" charset="0"/>
                <a:cs typeface="Times New Roman" panose="02020603050405020304" pitchFamily="18" charset="0"/>
              </a:rPr>
              <a:t>multi-language and multi-currency</a:t>
            </a:r>
            <a:r>
              <a:rPr lang="en-US" sz="1600" dirty="0">
                <a:latin typeface="Times New Roman" panose="02020603050405020304" pitchFamily="18" charset="0"/>
                <a:cs typeface="Times New Roman" panose="02020603050405020304" pitchFamily="18" charset="0"/>
              </a:rPr>
              <a:t> transactions.</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Geo-localized content</a:t>
            </a:r>
            <a:r>
              <a:rPr lang="en-US" sz="1600" dirty="0">
                <a:latin typeface="Times New Roman" panose="02020603050405020304" pitchFamily="18" charset="0"/>
                <a:cs typeface="Times New Roman" panose="02020603050405020304" pitchFamily="18" charset="0"/>
              </a:rPr>
              <a:t> and offers for better user experience.</a:t>
            </a:r>
          </a:p>
          <a:p>
            <a:pPr algn="just">
              <a:buNone/>
            </a:pPr>
            <a:r>
              <a:rPr lang="en-US" sz="1600" b="1" dirty="0">
                <a:latin typeface="Times New Roman" panose="02020603050405020304" pitchFamily="18" charset="0"/>
                <a:cs typeface="Times New Roman" panose="02020603050405020304" pitchFamily="18" charset="0"/>
              </a:rPr>
              <a:t>3. Emergency &amp; Health Integration</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Real-time health/safety alerts</a:t>
            </a:r>
            <a:r>
              <a:rPr lang="en-US" sz="1600" dirty="0">
                <a:latin typeface="Times New Roman" panose="02020603050405020304" pitchFamily="18" charset="0"/>
                <a:cs typeface="Times New Roman" panose="02020603050405020304" pitchFamily="18" charset="0"/>
              </a:rPr>
              <a:t> for destinations.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Travel insurance, refund automation during emergencies or cancellations.</a:t>
            </a:r>
          </a:p>
          <a:p>
            <a:pPr algn="just">
              <a:buNone/>
            </a:pPr>
            <a:r>
              <a:rPr lang="en-US" sz="1600" b="1" dirty="0">
                <a:latin typeface="Times New Roman" panose="02020603050405020304" pitchFamily="18" charset="0"/>
                <a:cs typeface="Times New Roman" panose="02020603050405020304" pitchFamily="18" charset="0"/>
              </a:rPr>
              <a:t>4. Subscription Models &amp; Memberships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Premium users get </a:t>
            </a:r>
            <a:r>
              <a:rPr lang="en-US" sz="1600" b="1" dirty="0">
                <a:latin typeface="Times New Roman" panose="02020603050405020304" pitchFamily="18" charset="0"/>
                <a:cs typeface="Times New Roman" panose="02020603050405020304" pitchFamily="18" charset="0"/>
              </a:rPr>
              <a:t>early access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discounts</a:t>
            </a:r>
            <a:r>
              <a:rPr lang="en-US" sz="1600" dirty="0">
                <a:latin typeface="Times New Roman" panose="02020603050405020304" pitchFamily="18" charset="0"/>
                <a:cs typeface="Times New Roman" panose="02020603050405020304" pitchFamily="18" charset="0"/>
              </a:rPr>
              <a:t>, or </a:t>
            </a:r>
            <a:r>
              <a:rPr lang="en-US" sz="1600" b="1" dirty="0">
                <a:latin typeface="Times New Roman" panose="02020603050405020304" pitchFamily="18" charset="0"/>
                <a:cs typeface="Times New Roman" panose="02020603050405020304" pitchFamily="18" charset="0"/>
              </a:rPr>
              <a:t>exclusive offers</a:t>
            </a:r>
            <a:r>
              <a:rPr lang="en-US" sz="16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Monthly/yearly travel passes or dine-out plans.</a:t>
            </a:r>
          </a:p>
          <a:p>
            <a:endParaRPr lang="en-US" dirty="0"/>
          </a:p>
        </p:txBody>
      </p:sp>
    </p:spTree>
    <p:extLst>
      <p:ext uri="{BB962C8B-B14F-4D97-AF65-F5344CB8AC3E}">
        <p14:creationId xmlns:p14="http://schemas.microsoft.com/office/powerpoint/2010/main" val="1916323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CEB3A5-7C2B-DF92-99A1-67FEF3C23E9A}"/>
              </a:ext>
            </a:extLst>
          </p:cNvPr>
          <p:cNvSpPr>
            <a:spLocks noGrp="1"/>
          </p:cNvSpPr>
          <p:nvPr>
            <p:ph idx="1"/>
          </p:nvPr>
        </p:nvSpPr>
        <p:spPr>
          <a:xfrm>
            <a:off x="762000" y="606425"/>
            <a:ext cx="10515600" cy="5862108"/>
          </a:xfrm>
        </p:spPr>
        <p:txBody>
          <a:bodyPr anchor="ctr">
            <a:normAutofit/>
          </a:bodyPr>
          <a:lstStyle/>
          <a:p>
            <a:pPr marL="0" indent="0" algn="ctr">
              <a:buNone/>
            </a:pPr>
            <a:r>
              <a:rPr lang="en-US" sz="6000" dirty="0">
                <a:solidFill>
                  <a:schemeClr val="accent2"/>
                </a:solidFill>
              </a:rPr>
              <a:t>Thank You</a:t>
            </a:r>
          </a:p>
        </p:txBody>
      </p:sp>
    </p:spTree>
    <p:extLst>
      <p:ext uri="{BB962C8B-B14F-4D97-AF65-F5344CB8AC3E}">
        <p14:creationId xmlns:p14="http://schemas.microsoft.com/office/powerpoint/2010/main" val="175468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C374-D034-27D5-7B2C-3B0C3DFFD949}"/>
              </a:ext>
            </a:extLst>
          </p:cNvPr>
          <p:cNvSpPr>
            <a:spLocks noGrp="1"/>
          </p:cNvSpPr>
          <p:nvPr>
            <p:ph type="ctrTitle"/>
          </p:nvPr>
        </p:nvSpPr>
        <p:spPr>
          <a:xfrm>
            <a:off x="575733" y="169332"/>
            <a:ext cx="10210801" cy="694267"/>
          </a:xfrm>
        </p:spPr>
        <p:txBody>
          <a:bodyPr>
            <a:normAutofit/>
          </a:bodyPr>
          <a:lstStyle/>
          <a:p>
            <a:pPr algn="l"/>
            <a:r>
              <a:rPr lang="en-US" sz="2800" b="1" dirty="0">
                <a:solidFill>
                  <a:schemeClr val="accent2"/>
                </a:solidFill>
                <a:latin typeface="Times New Roman" panose="02020603050405020304" pitchFamily="18" charset="0"/>
                <a:cs typeface="Times New Roman" panose="02020603050405020304" pitchFamily="18" charset="0"/>
              </a:rPr>
              <a:t>1. Introduction</a:t>
            </a:r>
          </a:p>
        </p:txBody>
      </p:sp>
      <p:sp>
        <p:nvSpPr>
          <p:cNvPr id="5" name="Subtitle 4">
            <a:extLst>
              <a:ext uri="{FF2B5EF4-FFF2-40B4-BE49-F238E27FC236}">
                <a16:creationId xmlns:a16="http://schemas.microsoft.com/office/drawing/2014/main" id="{B7B86A36-E701-B083-3CA4-EFBFBFCAD2BF}"/>
              </a:ext>
            </a:extLst>
          </p:cNvPr>
          <p:cNvSpPr>
            <a:spLocks noGrp="1"/>
          </p:cNvSpPr>
          <p:nvPr>
            <p:ph type="subTitle" idx="1"/>
          </p:nvPr>
        </p:nvSpPr>
        <p:spPr>
          <a:xfrm>
            <a:off x="762000" y="1143001"/>
            <a:ext cx="10295467" cy="4614332"/>
          </a:xfrm>
        </p:spPr>
        <p:txBody>
          <a:bodyPr>
            <a:normAutofit/>
          </a:bodyPr>
          <a:lstStyle/>
          <a:p>
            <a:pPr>
              <a:buNone/>
            </a:pPr>
            <a:r>
              <a:rPr lang="en-US" sz="1600" b="1" dirty="0" err="1">
                <a:latin typeface="Times New Roman" panose="02020603050405020304" pitchFamily="18" charset="0"/>
                <a:cs typeface="Times New Roman" panose="02020603050405020304" pitchFamily="18" charset="0"/>
              </a:rPr>
              <a:t>BookEasy</a:t>
            </a:r>
            <a:r>
              <a:rPr lang="en-US" sz="1600" b="1" dirty="0">
                <a:latin typeface="Times New Roman" panose="02020603050405020304" pitchFamily="18" charset="0"/>
                <a:cs typeface="Times New Roman" panose="02020603050405020304" pitchFamily="18" charset="0"/>
              </a:rPr>
              <a:t> - Online Ticket Booking System</a:t>
            </a:r>
            <a:endParaRPr lang="en-US" sz="1600" dirty="0">
              <a:latin typeface="Times New Roman" panose="02020603050405020304" pitchFamily="18" charset="0"/>
              <a:cs typeface="Times New Roman" panose="02020603050405020304" pitchFamily="18" charset="0"/>
            </a:endParaRPr>
          </a:p>
          <a:p>
            <a:pPr algn="just">
              <a:buNone/>
            </a:pPr>
            <a:r>
              <a:rPr lang="en-US" sz="1600" dirty="0" err="1">
                <a:latin typeface="Times New Roman" panose="02020603050405020304" pitchFamily="18" charset="0"/>
                <a:cs typeface="Times New Roman" panose="02020603050405020304" pitchFamily="18" charset="0"/>
              </a:rPr>
              <a:t>BookEasy</a:t>
            </a:r>
            <a:r>
              <a:rPr lang="en-US" sz="1600" dirty="0">
                <a:latin typeface="Times New Roman" panose="02020603050405020304" pitchFamily="18" charset="0"/>
                <a:cs typeface="Times New Roman" panose="02020603050405020304" pitchFamily="18" charset="0"/>
              </a:rPr>
              <a:t> is a simple and easy-to-use website where people can book tickets online for movies, flights, buses, trains, concerts, and more. It saves time by letting users book from anywhere without standing in long lines.</a:t>
            </a:r>
          </a:p>
          <a:p>
            <a:pPr algn="just">
              <a:buNone/>
            </a:pPr>
            <a:r>
              <a:rPr lang="en-US" sz="1600" dirty="0">
                <a:latin typeface="Times New Roman" panose="02020603050405020304" pitchFamily="18" charset="0"/>
                <a:cs typeface="Times New Roman" panose="02020603050405020304" pitchFamily="18" charset="0"/>
              </a:rPr>
              <a:t>The system ensures real-time seat availability, so users can see exactly which seats are free when booking. It also integrates secure payment gateways, making ticket purchases safe and reliable.</a:t>
            </a:r>
          </a:p>
          <a:p>
            <a:pPr algn="just"/>
            <a:r>
              <a:rPr lang="en-US" sz="1600" dirty="0">
                <a:latin typeface="Times New Roman" panose="02020603050405020304" pitchFamily="18" charset="0"/>
                <a:cs typeface="Times New Roman" panose="02020603050405020304" pitchFamily="18" charset="0"/>
              </a:rPr>
              <a:t>With </a:t>
            </a:r>
            <a:r>
              <a:rPr lang="en-US" sz="1600" dirty="0" err="1">
                <a:latin typeface="Times New Roman" panose="02020603050405020304" pitchFamily="18" charset="0"/>
                <a:cs typeface="Times New Roman" panose="02020603050405020304" pitchFamily="18" charset="0"/>
              </a:rPr>
              <a:t>BookEasy</a:t>
            </a:r>
            <a:r>
              <a:rPr lang="en-US" sz="1600" dirty="0">
                <a:latin typeface="Times New Roman" panose="02020603050405020304" pitchFamily="18" charset="0"/>
                <a:cs typeface="Times New Roman" panose="02020603050405020304" pitchFamily="18" charset="0"/>
              </a:rPr>
              <a:t>, users enjoy a smooth, efficient, and secure way to plan their travel and entertainment all in one place.</a:t>
            </a:r>
          </a:p>
          <a:p>
            <a:pPr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Key features of </a:t>
            </a:r>
            <a:r>
              <a:rPr lang="en-US" sz="1600" dirty="0" err="1">
                <a:latin typeface="Times New Roman" panose="02020603050405020304" pitchFamily="18" charset="0"/>
                <a:cs typeface="Times New Roman" panose="02020603050405020304" pitchFamily="18" charset="0"/>
              </a:rPr>
              <a:t>BookEasy</a:t>
            </a:r>
            <a:r>
              <a:rPr lang="en-US" sz="16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Real-time seat availability:</a:t>
            </a:r>
            <a:r>
              <a:rPr lang="en-US" sz="1600" dirty="0">
                <a:latin typeface="Times New Roman" panose="02020603050405020304" pitchFamily="18" charset="0"/>
                <a:cs typeface="Times New Roman" panose="02020603050405020304" pitchFamily="18" charset="0"/>
              </a:rPr>
              <a:t> See which seats are available before booking.</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Secure payments:</a:t>
            </a:r>
            <a:r>
              <a:rPr lang="en-US" sz="1600" dirty="0">
                <a:latin typeface="Times New Roman" panose="02020603050405020304" pitchFamily="18" charset="0"/>
                <a:cs typeface="Times New Roman" panose="02020603050405020304" pitchFamily="18" charset="0"/>
              </a:rPr>
              <a:t> Pay safely through trusted payment gateways.</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Multiple services:</a:t>
            </a:r>
            <a:r>
              <a:rPr lang="en-US" sz="1600" dirty="0">
                <a:latin typeface="Times New Roman" panose="02020603050405020304" pitchFamily="18" charset="0"/>
                <a:cs typeface="Times New Roman" panose="02020603050405020304" pitchFamily="18" charset="0"/>
              </a:rPr>
              <a:t> Book tickets for travel, events, and entertainment in one place.</a:t>
            </a:r>
          </a:p>
          <a:p>
            <a:pPr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User-friendly interface:</a:t>
            </a:r>
            <a:r>
              <a:rPr lang="en-US" sz="1600" dirty="0">
                <a:latin typeface="Times New Roman" panose="02020603050405020304" pitchFamily="18" charset="0"/>
                <a:cs typeface="Times New Roman" panose="02020603050405020304" pitchFamily="18" charset="0"/>
              </a:rPr>
              <a:t> Easy navigation and quick booking process.</a:t>
            </a:r>
          </a:p>
          <a:p>
            <a:pPr algn="just"/>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BookEasy</a:t>
            </a:r>
            <a:r>
              <a:rPr lang="en-US" sz="1600" dirty="0">
                <a:latin typeface="Times New Roman" panose="02020603050405020304" pitchFamily="18" charset="0"/>
                <a:cs typeface="Times New Roman" panose="02020603050405020304" pitchFamily="18" charset="0"/>
              </a:rPr>
              <a:t> makes ticket booking fast, safe, and convenient for everyone.</a:t>
            </a:r>
          </a:p>
          <a:p>
            <a:pPr marL="342900" indent="-34290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727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A921-B26F-F9E5-886B-0FC0A4C5C034}"/>
              </a:ext>
            </a:extLst>
          </p:cNvPr>
          <p:cNvSpPr>
            <a:spLocks noGrp="1"/>
          </p:cNvSpPr>
          <p:nvPr>
            <p:ph type="title"/>
          </p:nvPr>
        </p:nvSpPr>
        <p:spPr>
          <a:xfrm>
            <a:off x="440267" y="229659"/>
            <a:ext cx="10515600" cy="710142"/>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2. Motivation</a:t>
            </a:r>
          </a:p>
        </p:txBody>
      </p:sp>
      <p:sp>
        <p:nvSpPr>
          <p:cNvPr id="3" name="Content Placeholder 2">
            <a:extLst>
              <a:ext uri="{FF2B5EF4-FFF2-40B4-BE49-F238E27FC236}">
                <a16:creationId xmlns:a16="http://schemas.microsoft.com/office/drawing/2014/main" id="{70EE66A1-934D-7D87-DA71-906D22243C9F}"/>
              </a:ext>
            </a:extLst>
          </p:cNvPr>
          <p:cNvSpPr>
            <a:spLocks noGrp="1"/>
          </p:cNvSpPr>
          <p:nvPr>
            <p:ph idx="1"/>
          </p:nvPr>
        </p:nvSpPr>
        <p:spPr>
          <a:xfrm>
            <a:off x="524933" y="956735"/>
            <a:ext cx="11142133" cy="4301066"/>
          </a:xfrm>
        </p:spPr>
        <p:txBody>
          <a:bodyPr>
            <a:normAutofit/>
          </a:bodyPr>
          <a:lstStyle/>
          <a:p>
            <a:pPr algn="just">
              <a:buNone/>
            </a:pPr>
            <a:r>
              <a:rPr lang="en-US" sz="1600" dirty="0">
                <a:latin typeface="Times New Roman" panose="02020603050405020304" pitchFamily="18" charset="0"/>
                <a:cs typeface="Times New Roman" panose="02020603050405020304" pitchFamily="18" charset="0"/>
              </a:rPr>
              <a:t>In today’s fast-moving digital world, people want convenience, speed, and easy access when planning travel or entertainment. Traditional ticket booking methods for buses, trains, flights, movies, concerts, or dining often involve long waiting lines, mistakes, limited availability, and waste a lot of time.</a:t>
            </a:r>
          </a:p>
          <a:p>
            <a:pPr algn="just">
              <a:buNone/>
            </a:pPr>
            <a:r>
              <a:rPr lang="en-US" sz="1600" dirty="0">
                <a:latin typeface="Times New Roman" panose="02020603050405020304" pitchFamily="18" charset="0"/>
                <a:cs typeface="Times New Roman" panose="02020603050405020304" pitchFamily="18" charset="0"/>
              </a:rPr>
              <a:t>The goal of creating an Online Ticket Booking System is to build a single digital platform where users can quickly search, compare, and book tickets across different categories anytime and from anywhere. By automating the booking process and bringing together many service providers into one system, this project aims to:</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Get rid of long queues and manual work</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Allow secure and instant bookings in real time</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Offer a better user experience with personalized and updated information</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Lower costs and reduce workload for service providers</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 ready to grow and connect with other services like Google Maps or online payments (e.g., UPI, PayPal)</a:t>
            </a:r>
          </a:p>
          <a:p>
            <a:pPr algn="just">
              <a:buNone/>
            </a:pPr>
            <a:endParaRPr lang="en-US" sz="1800" dirty="0"/>
          </a:p>
        </p:txBody>
      </p:sp>
    </p:spTree>
    <p:extLst>
      <p:ext uri="{BB962C8B-B14F-4D97-AF65-F5344CB8AC3E}">
        <p14:creationId xmlns:p14="http://schemas.microsoft.com/office/powerpoint/2010/main" val="123162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51BA-D524-8EC9-8D2F-5F3D8956184E}"/>
              </a:ext>
            </a:extLst>
          </p:cNvPr>
          <p:cNvSpPr>
            <a:spLocks noGrp="1"/>
          </p:cNvSpPr>
          <p:nvPr>
            <p:ph type="title"/>
          </p:nvPr>
        </p:nvSpPr>
        <p:spPr>
          <a:xfrm>
            <a:off x="296334" y="127001"/>
            <a:ext cx="10761134" cy="507999"/>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3. Process Model: Incremental Model</a:t>
            </a:r>
          </a:p>
        </p:txBody>
      </p:sp>
      <p:sp>
        <p:nvSpPr>
          <p:cNvPr id="3" name="Content Placeholder 2">
            <a:extLst>
              <a:ext uri="{FF2B5EF4-FFF2-40B4-BE49-F238E27FC236}">
                <a16:creationId xmlns:a16="http://schemas.microsoft.com/office/drawing/2014/main" id="{BE4DCB3E-F0F1-9ED1-A6CA-FC8EAA64C460}"/>
              </a:ext>
            </a:extLst>
          </p:cNvPr>
          <p:cNvSpPr>
            <a:spLocks noGrp="1"/>
          </p:cNvSpPr>
          <p:nvPr>
            <p:ph idx="1"/>
          </p:nvPr>
        </p:nvSpPr>
        <p:spPr>
          <a:xfrm>
            <a:off x="889001" y="635000"/>
            <a:ext cx="10168467" cy="6095999"/>
          </a:xfrm>
        </p:spPr>
        <p:txBody>
          <a:bodyPr>
            <a:normAutofit fontScale="92500" lnSpcReduction="20000"/>
          </a:bodyPr>
          <a:lstStyle/>
          <a:p>
            <a:pPr algn="just">
              <a:buNone/>
            </a:pPr>
            <a:r>
              <a:rPr lang="en-US" sz="1900" b="1" dirty="0"/>
              <a:t>Why Use the Incremental Model?</a:t>
            </a:r>
          </a:p>
          <a:p>
            <a:pPr algn="just">
              <a:buFont typeface="Arial" panose="020B0604020202020204" pitchFamily="34" charset="0"/>
              <a:buChar char="•"/>
            </a:pPr>
            <a:r>
              <a:rPr lang="en-US" sz="1900" dirty="0"/>
              <a:t>Divides the system into smaller, manageable </a:t>
            </a:r>
            <a:r>
              <a:rPr lang="en-US" sz="1900" b="1" dirty="0"/>
              <a:t>increments</a:t>
            </a:r>
            <a:r>
              <a:rPr lang="en-US" sz="1900" dirty="0"/>
              <a:t> (or modules).</a:t>
            </a:r>
          </a:p>
          <a:p>
            <a:pPr algn="just">
              <a:buFont typeface="Arial" panose="020B0604020202020204" pitchFamily="34" charset="0"/>
              <a:buChar char="•"/>
            </a:pPr>
            <a:r>
              <a:rPr lang="en-US" sz="1900" dirty="0"/>
              <a:t>Each increment delivers </a:t>
            </a:r>
            <a:r>
              <a:rPr lang="en-US" sz="1900" b="1" dirty="0"/>
              <a:t>a working version</a:t>
            </a:r>
            <a:r>
              <a:rPr lang="en-US" sz="1900" dirty="0"/>
              <a:t> of the system.</a:t>
            </a:r>
          </a:p>
          <a:p>
            <a:pPr algn="just">
              <a:buFont typeface="Arial" panose="020B0604020202020204" pitchFamily="34" charset="0"/>
              <a:buChar char="•"/>
            </a:pPr>
            <a:r>
              <a:rPr lang="en-US" sz="1900" b="1" dirty="0"/>
              <a:t>Feedback-based improvements</a:t>
            </a:r>
            <a:r>
              <a:rPr lang="en-US" sz="1900" dirty="0"/>
              <a:t> are possible before the next release.</a:t>
            </a:r>
          </a:p>
          <a:p>
            <a:pPr algn="just">
              <a:buNone/>
            </a:pPr>
            <a:r>
              <a:rPr lang="en-US" sz="1900" b="1" dirty="0"/>
              <a:t>Phases of Incremental Model:</a:t>
            </a:r>
          </a:p>
          <a:p>
            <a:pPr algn="just">
              <a:buFont typeface="+mj-lt"/>
              <a:buAutoNum type="arabicPeriod"/>
            </a:pPr>
            <a:r>
              <a:rPr lang="en-US" sz="1900" b="1" dirty="0"/>
              <a:t>Increment 1 – User Authentication &amp; Profile Management</a:t>
            </a:r>
            <a:endParaRPr lang="en-US" sz="1900" dirty="0"/>
          </a:p>
          <a:p>
            <a:pPr marL="742950" lvl="1" indent="-285750" algn="just">
              <a:buFont typeface="+mj-lt"/>
              <a:buAutoNum type="arabicPeriod"/>
            </a:pPr>
            <a:r>
              <a:rPr lang="en-US" sz="1900" dirty="0"/>
              <a:t>User Registration/Login</a:t>
            </a:r>
          </a:p>
          <a:p>
            <a:pPr marL="742950" lvl="1" indent="-285750" algn="just">
              <a:buFont typeface="+mj-lt"/>
              <a:buAutoNum type="arabicPeriod"/>
            </a:pPr>
            <a:r>
              <a:rPr lang="en-US" sz="1900" dirty="0"/>
              <a:t>Role-based access (User/Admin)</a:t>
            </a:r>
          </a:p>
          <a:p>
            <a:pPr algn="just">
              <a:buFont typeface="+mj-lt"/>
              <a:buAutoNum type="arabicPeriod"/>
            </a:pPr>
            <a:r>
              <a:rPr lang="en-US" sz="1900" b="1" dirty="0"/>
              <a:t>Increment 2 – Ticket Search &amp; Selection</a:t>
            </a:r>
            <a:endParaRPr lang="en-US" sz="1900" dirty="0"/>
          </a:p>
          <a:p>
            <a:pPr marL="742950" lvl="1" indent="-285750" algn="just">
              <a:buFont typeface="+mj-lt"/>
              <a:buAutoNum type="arabicPeriod"/>
            </a:pPr>
            <a:r>
              <a:rPr lang="en-US" sz="1900" dirty="0"/>
              <a:t>Browse events, movies, or travel options</a:t>
            </a:r>
          </a:p>
          <a:p>
            <a:pPr marL="742950" lvl="1" indent="-285750" algn="just">
              <a:buFont typeface="+mj-lt"/>
              <a:buAutoNum type="arabicPeriod"/>
            </a:pPr>
            <a:r>
              <a:rPr lang="en-US" sz="1900" dirty="0"/>
              <a:t>Filter and sort based on price, availability, and category</a:t>
            </a:r>
          </a:p>
          <a:p>
            <a:pPr algn="just">
              <a:buFont typeface="+mj-lt"/>
              <a:buAutoNum type="arabicPeriod"/>
            </a:pPr>
            <a:r>
              <a:rPr lang="en-US" sz="1900" b="1" dirty="0"/>
              <a:t>Increment 3 – Booking &amp; Payment</a:t>
            </a:r>
            <a:endParaRPr lang="en-US" sz="1900" dirty="0"/>
          </a:p>
          <a:p>
            <a:pPr marL="742950" lvl="1" indent="-285750" algn="just">
              <a:buFont typeface="+mj-lt"/>
              <a:buAutoNum type="arabicPeriod"/>
            </a:pPr>
            <a:r>
              <a:rPr lang="en-US" sz="1900" dirty="0"/>
              <a:t>Seat selection and reservation</a:t>
            </a:r>
          </a:p>
          <a:p>
            <a:pPr marL="742950" lvl="1" indent="-285750" algn="just">
              <a:buFont typeface="+mj-lt"/>
              <a:buAutoNum type="arabicPeriod"/>
            </a:pPr>
            <a:r>
              <a:rPr lang="en-US" sz="1900" dirty="0"/>
              <a:t>Secure online payment integration</a:t>
            </a:r>
          </a:p>
          <a:p>
            <a:pPr algn="just">
              <a:buFont typeface="+mj-lt"/>
              <a:buAutoNum type="arabicPeriod"/>
            </a:pPr>
            <a:r>
              <a:rPr lang="en-US" sz="1900" b="1" dirty="0"/>
              <a:t>Increment 4 – Notifications &amp; Ticket Management</a:t>
            </a:r>
            <a:endParaRPr lang="en-US" sz="1900" dirty="0"/>
          </a:p>
          <a:p>
            <a:pPr marL="742950" lvl="1" indent="-285750" algn="just">
              <a:buFont typeface="+mj-lt"/>
              <a:buAutoNum type="arabicPeriod"/>
            </a:pPr>
            <a:r>
              <a:rPr lang="en-US" sz="1900" dirty="0"/>
              <a:t>Email/SMS confirmations</a:t>
            </a:r>
          </a:p>
          <a:p>
            <a:pPr marL="742950" lvl="1" indent="-285750" algn="just">
              <a:buFont typeface="+mj-lt"/>
              <a:buAutoNum type="arabicPeriod"/>
            </a:pPr>
            <a:r>
              <a:rPr lang="en-US" sz="1900" dirty="0"/>
              <a:t>Ticket cancellation and refund processing</a:t>
            </a:r>
          </a:p>
          <a:p>
            <a:pPr algn="just">
              <a:buFont typeface="+mj-lt"/>
              <a:buAutoNum type="arabicPeriod"/>
            </a:pPr>
            <a:r>
              <a:rPr lang="en-US" sz="1900" b="1" dirty="0"/>
              <a:t>Increment 5 – Reports &amp; Admin Panel</a:t>
            </a:r>
            <a:endParaRPr lang="en-US" sz="1900" dirty="0"/>
          </a:p>
          <a:p>
            <a:pPr marL="742950" lvl="1" indent="-285750" algn="just">
              <a:buFont typeface="+mj-lt"/>
              <a:buAutoNum type="arabicPeriod"/>
            </a:pPr>
            <a:r>
              <a:rPr lang="en-US" sz="1900" dirty="0"/>
              <a:t>User activity tracking</a:t>
            </a:r>
          </a:p>
          <a:p>
            <a:pPr marL="742950" lvl="1" indent="-285750" algn="just">
              <a:buFont typeface="+mj-lt"/>
              <a:buAutoNum type="arabicPeriod"/>
            </a:pPr>
            <a:r>
              <a:rPr lang="en-US" sz="1900" dirty="0"/>
              <a:t>Sales and revenue reports</a:t>
            </a:r>
          </a:p>
          <a:p>
            <a:pPr algn="just"/>
            <a:r>
              <a:rPr lang="en-US" sz="1900" dirty="0"/>
              <a:t>Each phase builds upon the previous one, ensuring a fully functional system by the end.</a:t>
            </a:r>
          </a:p>
          <a:p>
            <a:pPr marL="457200" lvl="1" indent="0" algn="just">
              <a:buNone/>
            </a:pPr>
            <a:endParaRPr lang="en-US" sz="1900" dirty="0"/>
          </a:p>
          <a:p>
            <a:endParaRPr lang="en-US" dirty="0"/>
          </a:p>
        </p:txBody>
      </p:sp>
    </p:spTree>
    <p:extLst>
      <p:ext uri="{BB962C8B-B14F-4D97-AF65-F5344CB8AC3E}">
        <p14:creationId xmlns:p14="http://schemas.microsoft.com/office/powerpoint/2010/main" val="364070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B84BD5-DAF5-AB43-84B3-1C76DF5AF81E}"/>
              </a:ext>
            </a:extLst>
          </p:cNvPr>
          <p:cNvPicPr>
            <a:picLocks noGrp="1" noChangeAspect="1"/>
          </p:cNvPicPr>
          <p:nvPr>
            <p:ph idx="1"/>
          </p:nvPr>
        </p:nvPicPr>
        <p:blipFill>
          <a:blip r:embed="rId2"/>
          <a:stretch>
            <a:fillRect/>
          </a:stretch>
        </p:blipFill>
        <p:spPr>
          <a:xfrm>
            <a:off x="1710267" y="431800"/>
            <a:ext cx="8424333" cy="5745163"/>
          </a:xfrm>
        </p:spPr>
      </p:pic>
    </p:spTree>
    <p:extLst>
      <p:ext uri="{BB962C8B-B14F-4D97-AF65-F5344CB8AC3E}">
        <p14:creationId xmlns:p14="http://schemas.microsoft.com/office/powerpoint/2010/main" val="206488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EC63-6CD0-F041-5BDB-9A08E0E01535}"/>
              </a:ext>
            </a:extLst>
          </p:cNvPr>
          <p:cNvSpPr>
            <a:spLocks noGrp="1"/>
          </p:cNvSpPr>
          <p:nvPr>
            <p:ph type="title"/>
          </p:nvPr>
        </p:nvSpPr>
        <p:spPr>
          <a:xfrm>
            <a:off x="347133" y="321734"/>
            <a:ext cx="10998200" cy="550333"/>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4. Software Requirement Specification (SRS)</a:t>
            </a:r>
            <a:endParaRPr lang="en-US" sz="28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4A54263-D3A6-F8B5-E106-BC89D02D5B72}"/>
              </a:ext>
            </a:extLst>
          </p:cNvPr>
          <p:cNvSpPr>
            <a:spLocks noGrp="1"/>
          </p:cNvSpPr>
          <p:nvPr>
            <p:ph idx="1"/>
          </p:nvPr>
        </p:nvSpPr>
        <p:spPr>
          <a:xfrm>
            <a:off x="719667" y="939800"/>
            <a:ext cx="10515600" cy="5237163"/>
          </a:xfrm>
        </p:spPr>
        <p:txBody>
          <a:bodyPr>
            <a:normAutofit/>
          </a:bodyPr>
          <a:lstStyle/>
          <a:p>
            <a:pPr marL="342900" indent="-342900">
              <a:buAutoNum type="arabicPeriod"/>
            </a:pPr>
            <a:r>
              <a:rPr lang="en-US" sz="1600" b="1" dirty="0">
                <a:latin typeface="Times New Roman" panose="02020603050405020304" pitchFamily="18" charset="0"/>
                <a:cs typeface="Times New Roman" panose="02020603050405020304" pitchFamily="18" charset="0"/>
              </a:rPr>
              <a:t>Introduction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Purpose: Define requirements for </a:t>
            </a:r>
            <a:r>
              <a:rPr lang="en-US" sz="1600" dirty="0" err="1">
                <a:latin typeface="Times New Roman" panose="02020603050405020304" pitchFamily="18" charset="0"/>
                <a:cs typeface="Times New Roman" panose="02020603050405020304" pitchFamily="18" charset="0"/>
              </a:rPr>
              <a:t>BookEasy</a:t>
            </a: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Scope: Multi-service booking (Travel, Hotel, Movie, Dining, etc.)</a:t>
            </a:r>
          </a:p>
          <a:p>
            <a:pPr marL="0" indent="0">
              <a:buNone/>
            </a:pPr>
            <a:r>
              <a:rPr lang="en-US" sz="1600" b="1" dirty="0">
                <a:latin typeface="Times New Roman" panose="02020603050405020304" pitchFamily="18" charset="0"/>
                <a:cs typeface="Times New Roman" panose="02020603050405020304" pitchFamily="18" charset="0"/>
              </a:rPr>
              <a:t>2.   Audience &amp; Definitions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Audience: Developers, Testers, Managers, Users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Terms: UI, API, DB, SRS</a:t>
            </a:r>
          </a:p>
          <a:p>
            <a:pPr marL="342900" indent="-342900">
              <a:buAutoNum type="arabicPeriod" startAt="3"/>
            </a:pPr>
            <a:r>
              <a:rPr lang="en-US" sz="1600" b="1" dirty="0">
                <a:latin typeface="Times New Roman" panose="02020603050405020304" pitchFamily="18" charset="0"/>
                <a:cs typeface="Times New Roman" panose="02020603050405020304" pitchFamily="18" charset="0"/>
              </a:rPr>
              <a:t>System Overview</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Frontend: HTML, CSS, JS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Backend: Java (Spring Boot)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Database: MySQL</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RESTful, responsive design</a:t>
            </a:r>
          </a:p>
          <a:p>
            <a:pPr marL="342900" indent="-342900">
              <a:buAutoNum type="arabicPeriod" startAt="3"/>
            </a:pPr>
            <a:r>
              <a:rPr lang="en-US" sz="1600" b="1" dirty="0">
                <a:latin typeface="Times New Roman" panose="02020603050405020304" pitchFamily="18" charset="0"/>
                <a:cs typeface="Times New Roman" panose="02020603050405020304" pitchFamily="18" charset="0"/>
              </a:rPr>
              <a:t>User Roles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Customer: Register, Book, Cancel, View</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Admin: Manage users, services, bookings</a:t>
            </a:r>
          </a:p>
          <a:p>
            <a:pPr marL="342900" indent="-342900">
              <a:buAutoNum type="arabicPeriod" startAt="3"/>
            </a:pPr>
            <a:r>
              <a:rPr lang="en-US" sz="1600" b="1" dirty="0">
                <a:latin typeface="Times New Roman" panose="02020603050405020304" pitchFamily="18" charset="0"/>
                <a:cs typeface="Times New Roman" panose="02020603050405020304" pitchFamily="18" charset="0"/>
              </a:rPr>
              <a:t> Core Features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Auth system</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Dynamic Booking Forms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Payment Simulation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Notification system</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Ticket &amp; invoice download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4355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A581-FA0C-0BDB-9C86-7CD324068E10}"/>
              </a:ext>
            </a:extLst>
          </p:cNvPr>
          <p:cNvSpPr>
            <a:spLocks noGrp="1"/>
          </p:cNvSpPr>
          <p:nvPr>
            <p:ph type="title"/>
          </p:nvPr>
        </p:nvSpPr>
        <p:spPr>
          <a:xfrm>
            <a:off x="389466" y="254000"/>
            <a:ext cx="10515600" cy="719668"/>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4. Software Requirement Specification (SRS)</a:t>
            </a:r>
            <a:endParaRPr lang="en-US" sz="28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9962CDB-1B96-63C3-2CE1-BBFC6ED3CA7C}"/>
              </a:ext>
            </a:extLst>
          </p:cNvPr>
          <p:cNvSpPr>
            <a:spLocks noGrp="1"/>
          </p:cNvSpPr>
          <p:nvPr>
            <p:ph idx="1"/>
          </p:nvPr>
        </p:nvSpPr>
        <p:spPr>
          <a:xfrm>
            <a:off x="838200" y="973668"/>
            <a:ext cx="10515600" cy="5203295"/>
          </a:xfrm>
        </p:spPr>
        <p:txBody>
          <a:bodyPr>
            <a:normAutofit/>
          </a:bodyPr>
          <a:lstStyle/>
          <a:p>
            <a:pPr marL="342900" indent="-342900">
              <a:buAutoNum type="arabicPeriod" startAt="6"/>
            </a:pPr>
            <a:r>
              <a:rPr lang="en-US" sz="1600" b="1" dirty="0">
                <a:latin typeface="Times New Roman" panose="02020603050405020304" pitchFamily="18" charset="0"/>
                <a:cs typeface="Times New Roman" panose="02020603050405020304" pitchFamily="18" charset="0"/>
              </a:rPr>
              <a:t>Other Features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PNR status &amp; seat availability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Train schedules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Order food during travel</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SMS/Email confirmations</a:t>
            </a:r>
          </a:p>
          <a:p>
            <a:pPr marL="342900" indent="-342900">
              <a:buAutoNum type="arabicPeriod" startAt="6"/>
            </a:pPr>
            <a:r>
              <a:rPr lang="en-US" sz="1600" b="1" dirty="0">
                <a:latin typeface="Times New Roman" panose="02020603050405020304" pitchFamily="18" charset="0"/>
                <a:cs typeface="Times New Roman" panose="02020603050405020304" pitchFamily="18" charset="0"/>
              </a:rPr>
              <a:t>Interface Requirements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UI: Responsive, Mobile Friendly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Backend: Spring REST APIs (JSON)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DB: MySQL (via JPA/Hibernate)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SMTP for email</a:t>
            </a:r>
          </a:p>
          <a:p>
            <a:pPr marL="342900" indent="-342900">
              <a:buAutoNum type="arabicPeriod" startAt="6"/>
            </a:pPr>
            <a:r>
              <a:rPr lang="en-US" sz="1600" b="1" dirty="0">
                <a:latin typeface="Times New Roman" panose="02020603050405020304" pitchFamily="18" charset="0"/>
                <a:cs typeface="Times New Roman" panose="02020603050405020304" pitchFamily="18" charset="0"/>
              </a:rPr>
              <a:t>Admin Dashboard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View/manage all bookings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Cancel/refund handling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Add/edit/delete services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Export reports</a:t>
            </a:r>
          </a:p>
          <a:p>
            <a:pPr marL="342900" indent="-342900">
              <a:buAutoNum type="arabicPeriod" startAt="6"/>
            </a:pPr>
            <a:r>
              <a:rPr lang="en-US" sz="1600" b="1" dirty="0">
                <a:latin typeface="Times New Roman" panose="02020603050405020304" pitchFamily="18" charset="0"/>
                <a:cs typeface="Times New Roman" panose="02020603050405020304" pitchFamily="18" charset="0"/>
              </a:rPr>
              <a:t>Non-Functional Requirements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Fast (&lt;3s response)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Secure (hashed passwords, CAPTCHA)</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99.5% uptime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Modular &amp; scalable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030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1C49-EF22-B621-7EF5-24BC13FE646A}"/>
              </a:ext>
            </a:extLst>
          </p:cNvPr>
          <p:cNvSpPr>
            <a:spLocks noGrp="1"/>
          </p:cNvSpPr>
          <p:nvPr>
            <p:ph type="title"/>
          </p:nvPr>
        </p:nvSpPr>
        <p:spPr>
          <a:xfrm>
            <a:off x="279400" y="128059"/>
            <a:ext cx="10515600" cy="710141"/>
          </a:xfrm>
        </p:spPr>
        <p:txBody>
          <a:bodyPr>
            <a:normAutofit/>
          </a:bodyPr>
          <a:lstStyle/>
          <a:p>
            <a:r>
              <a:rPr lang="en-US" sz="2800" b="1" dirty="0">
                <a:solidFill>
                  <a:schemeClr val="accent2"/>
                </a:solidFill>
                <a:latin typeface="Times New Roman" panose="02020603050405020304" pitchFamily="18" charset="0"/>
                <a:cs typeface="Times New Roman" panose="02020603050405020304" pitchFamily="18" charset="0"/>
              </a:rPr>
              <a:t>4. Software Requirement Specification (SRS)</a:t>
            </a:r>
            <a:endParaRPr lang="en-US" sz="2800" dirty="0"/>
          </a:p>
        </p:txBody>
      </p:sp>
      <p:sp>
        <p:nvSpPr>
          <p:cNvPr id="3" name="Content Placeholder 2">
            <a:extLst>
              <a:ext uri="{FF2B5EF4-FFF2-40B4-BE49-F238E27FC236}">
                <a16:creationId xmlns:a16="http://schemas.microsoft.com/office/drawing/2014/main" id="{6953D37C-0F84-EDDE-3CEF-C0DB8EC59E6E}"/>
              </a:ext>
            </a:extLst>
          </p:cNvPr>
          <p:cNvSpPr>
            <a:spLocks noGrp="1"/>
          </p:cNvSpPr>
          <p:nvPr>
            <p:ph idx="1"/>
          </p:nvPr>
        </p:nvSpPr>
        <p:spPr>
          <a:xfrm>
            <a:off x="516466" y="919692"/>
            <a:ext cx="10515600" cy="5455708"/>
          </a:xfrm>
        </p:spPr>
        <p:txBody>
          <a:bodyPr>
            <a:normAutofit/>
          </a:bodyPr>
          <a:lstStyle/>
          <a:p>
            <a:pPr marL="342900" indent="-342900">
              <a:buAutoNum type="arabicPeriod" startAt="10"/>
            </a:pPr>
            <a:r>
              <a:rPr lang="en-US" sz="1600" b="1" dirty="0">
                <a:latin typeface="Times New Roman" panose="02020603050405020304" pitchFamily="18" charset="0"/>
                <a:cs typeface="Times New Roman" panose="02020603050405020304" pitchFamily="18" charset="0"/>
              </a:rPr>
              <a:t>Tools &amp; Tech Stack</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HTML, CSS, JavaScript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Java Spring Boot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MySQL</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SMTP / PDF Generator</a:t>
            </a:r>
          </a:p>
          <a:p>
            <a:pPr marL="342900" indent="-342900">
              <a:buAutoNum type="arabicPeriod" startAt="10"/>
            </a:pPr>
            <a:r>
              <a:rPr lang="en-US" sz="1600" b="1" dirty="0">
                <a:latin typeface="Times New Roman" panose="02020603050405020304" pitchFamily="18" charset="0"/>
                <a:cs typeface="Times New Roman" panose="02020603050405020304" pitchFamily="18" charset="0"/>
              </a:rPr>
              <a:t>Future Enhancements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Live Payment Gateway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AI travel suggestions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Real-time admin alerts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Chatbot assistance</a:t>
            </a:r>
          </a:p>
          <a:p>
            <a:pPr marL="342900" indent="-342900">
              <a:buAutoNum type="arabicPeriod" startAt="10"/>
            </a:pPr>
            <a:r>
              <a:rPr lang="en-US" sz="1600" b="1" dirty="0">
                <a:latin typeface="Times New Roman" panose="02020603050405020304" pitchFamily="18" charset="0"/>
                <a:cs typeface="Times New Roman" panose="02020603050405020304" pitchFamily="18" charset="0"/>
              </a:rPr>
              <a:t>Appendix</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UI Wireframes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ER Diagram</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API List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Sample Test Cases &amp; Data</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687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PresentationBookEasy</Template>
  <TotalTime>3</TotalTime>
  <Words>1441</Words>
  <Application>Microsoft Office PowerPoint</Application>
  <PresentationFormat>Widescreen</PresentationFormat>
  <Paragraphs>139</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PowerPoint Presentation</vt:lpstr>
      <vt:lpstr>Outlines</vt:lpstr>
      <vt:lpstr>1. Introduction</vt:lpstr>
      <vt:lpstr>2. Motivation</vt:lpstr>
      <vt:lpstr>3. Process Model: Incremental Model</vt:lpstr>
      <vt:lpstr>PowerPoint Presentation</vt:lpstr>
      <vt:lpstr>4. Software Requirement Specification (SRS)</vt:lpstr>
      <vt:lpstr>4. Software Requirement Specification (SRS)</vt:lpstr>
      <vt:lpstr>4. Software Requirement Specification (SRS)</vt:lpstr>
      <vt:lpstr>5. Data Flow Diagram (DFD) </vt:lpstr>
      <vt:lpstr>5. Data Flow Diagram (DFD) </vt:lpstr>
      <vt:lpstr>5. Data Flow Diagram (DFD) </vt:lpstr>
      <vt:lpstr>6. Output</vt:lpstr>
      <vt:lpstr>6.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7. Conclusion </vt:lpstr>
      <vt:lpstr>8.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Sanyukta 03</dc:creator>
  <cp:lastModifiedBy>Sanyukta 03</cp:lastModifiedBy>
  <cp:revision>2</cp:revision>
  <dcterms:created xsi:type="dcterms:W3CDTF">2025-05-28T16:41:51Z</dcterms:created>
  <dcterms:modified xsi:type="dcterms:W3CDTF">2025-05-29T07:41:02Z</dcterms:modified>
</cp:coreProperties>
</file>